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6" r:id="rId15"/>
    <p:sldId id="267" r:id="rId16"/>
    <p:sldId id="270" r:id="rId17"/>
    <p:sldId id="272" r:id="rId18"/>
    <p:sldId id="271" r:id="rId19"/>
    <p:sldId id="273" r:id="rId20"/>
    <p:sldId id="276" r:id="rId21"/>
    <p:sldId id="274" r:id="rId22"/>
    <p:sldId id="275" r:id="rId23"/>
    <p:sldId id="268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266" autoAdjust="0"/>
  </p:normalViewPr>
  <p:slideViewPr>
    <p:cSldViewPr snapToGrid="0">
      <p:cViewPr varScale="1">
        <p:scale>
          <a:sx n="108" d="100"/>
          <a:sy n="108" d="100"/>
        </p:scale>
        <p:origin x="15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0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9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29DD9-6ADA-4F68-9A72-EB4AFF6FB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2351D3E-41CF-499C-BBE4-E2E15BBB1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0626" y="1867460"/>
            <a:ext cx="7667244" cy="3077461"/>
            <a:chOff x="920834" y="1346946"/>
            <a:chExt cx="10222992" cy="4103281"/>
          </a:xfrm>
        </p:grpSpPr>
        <p:grpSp>
          <p:nvGrpSpPr>
            <p:cNvPr id="10" name="Group 9"/>
            <p:cNvGrpSpPr/>
            <p:nvPr/>
          </p:nvGrpSpPr>
          <p:grpSpPr>
            <a:xfrm>
              <a:off x="920834" y="1346946"/>
              <a:ext cx="10222992" cy="3802879"/>
              <a:chOff x="920834" y="1346946"/>
              <a:chExt cx="10222992" cy="380287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20834" y="1346946"/>
                <a:ext cx="10222992" cy="80683"/>
              </a:xfrm>
              <a:prstGeom prst="rect">
                <a:avLst/>
              </a:prstGeom>
              <a:blipFill dpi="0" rotWithShape="1">
                <a:blip r:embed="rId3">
                  <a:alphaModFix amt="83000"/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6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-762000" sx="92000" sy="89000" flip="xy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" name="Rectangle 4"/>
              <p:cNvSpPr/>
              <p:nvPr/>
            </p:nvSpPr>
            <p:spPr>
              <a:xfrm>
                <a:off x="920834" y="4299696"/>
                <a:ext cx="10222992" cy="80683"/>
              </a:xfrm>
              <a:prstGeom prst="rect">
                <a:avLst/>
              </a:prstGeom>
              <a:blipFill dpi="0" rotWithShape="1">
                <a:blip r:embed="rId3">
                  <a:alphaModFix amt="83000"/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6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-717550" sx="92000" sy="89000" flip="xy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6" name="Rectangle 5"/>
              <p:cNvSpPr/>
              <p:nvPr/>
            </p:nvSpPr>
            <p:spPr>
              <a:xfrm>
                <a:off x="920834" y="1484779"/>
                <a:ext cx="10222992" cy="2743200"/>
              </a:xfrm>
              <a:prstGeom prst="rect">
                <a:avLst/>
              </a:prstGeom>
              <a:blipFill dpi="0" rotWithShape="1">
                <a:blip r:embed="rId3">
                  <a:alphaModFix amt="83000"/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61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tile tx="0" ty="-704850" sx="92000" sy="89000" flip="xy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grpSp>
            <p:nvGrpSpPr>
              <p:cNvPr id="7" name="Group 6"/>
              <p:cNvGrpSpPr/>
              <p:nvPr/>
            </p:nvGrpSpPr>
            <p:grpSpPr>
              <a:xfrm>
                <a:off x="9649215" y="4068923"/>
                <a:ext cx="1080904" cy="1080902"/>
                <a:chOff x="9685338" y="4460675"/>
                <a:chExt cx="1080904" cy="1080902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9685338" y="4460675"/>
                  <a:ext cx="1080904" cy="1080902"/>
                </a:xfrm>
                <a:prstGeom prst="ellipse">
                  <a:avLst/>
                </a:prstGeom>
                <a:blipFill dpi="0" rotWithShape="1">
                  <a:blip r:embed="rId5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aturation sat="95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85000" sy="85000" flip="none" algn="tl"/>
                </a:blipFill>
                <a:ln w="25400" cap="flat" cmpd="sng" algn="ctr">
                  <a:noFill/>
                  <a:prstDash val="solid"/>
                </a:ln>
                <a:effectLst/>
              </p:spPr>
            </p:sp>
            <p:sp>
              <p:nvSpPr>
                <p:cNvPr id="9" name="Oval 8"/>
                <p:cNvSpPr/>
                <p:nvPr/>
              </p:nvSpPr>
              <p:spPr>
                <a:xfrm>
                  <a:off x="9793429" y="4568765"/>
                  <a:ext cx="864723" cy="86472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sp>
          </p:grpSp>
        </p:grpSp>
        <p:sp>
          <p:nvSpPr>
            <p:cNvPr id="11" name="Rectangle 10"/>
            <p:cNvSpPr/>
            <p:nvPr/>
          </p:nvSpPr>
          <p:spPr>
            <a:xfrm>
              <a:off x="1037825" y="1619033"/>
              <a:ext cx="9166233" cy="1969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/>
                <a:t>Micro-learning: Applying the Right Knowledge at The Right Time To Solve Real-World Problems</a:t>
              </a:r>
              <a:endParaRPr lang="en-US" sz="3000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920834" y="4380379"/>
              <a:ext cx="7891272" cy="1069848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1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62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&amp;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82685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154527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428847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700689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972531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244373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4516215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788057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059899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331741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10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&amp;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82685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cognitive 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154527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Rabidly fills performance gaps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428847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in time training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700689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efficient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972531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time needed by learner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244373"/>
            <a:ext cx="3657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Boosts learner motivation and knowledge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Learner 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development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update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059899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331741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20793" y="2880207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0793" y="3152049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20793" y="3426369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20793" y="3698211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20793" y="3970053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20793" y="4241895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20793" y="4513737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0793" y="4785579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20793" y="5057421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20793" y="5329263"/>
            <a:ext cx="365760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5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&amp;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882685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cognitive 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154527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Rabidly fills performance gaps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428847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Just in time training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700689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efficient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972531"/>
            <a:ext cx="3657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time needed by learner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244373"/>
            <a:ext cx="3657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Boosts learner motivation and knowledge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Learner 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 development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to update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059899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5331741"/>
            <a:ext cx="3657600" cy="274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20793" y="2880207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suitable for complex tasks or in-depth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Cannot be used as stand-alone training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3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80" y="484632"/>
            <a:ext cx="6916119" cy="1609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Opportunities to Use Micro-learning for Training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557" y="3143894"/>
            <a:ext cx="3203642" cy="13916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We forget nearly 80% of what we learn in 30 days if there is no reinforcement.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734734"/>
            <a:ext cx="1201016" cy="107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488" y="789906"/>
            <a:ext cx="53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3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7" y="2506204"/>
            <a:ext cx="47244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90/20/8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Human Attention Span</a:t>
            </a:r>
          </a:p>
          <a:p>
            <a:r>
              <a:rPr lang="en-US" dirty="0" smtClean="0"/>
              <a:t>People are completely alert in the first 8 minutes of training</a:t>
            </a:r>
          </a:p>
          <a:p>
            <a:r>
              <a:rPr lang="en-US" dirty="0" smtClean="0"/>
              <a:t>Once 20 minutes go by, the attention level starts showing a dip</a:t>
            </a:r>
          </a:p>
          <a:p>
            <a:r>
              <a:rPr lang="en-US" dirty="0" smtClean="0"/>
              <a:t>Once they hit the 60-120 minute ranges, the alertness level completely drops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Human attention span (8 seconds) is less than that of a goldfish (9 seconds)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90" y="3289515"/>
            <a:ext cx="2882685" cy="2882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2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would be considered micro-learning?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Watching </a:t>
            </a:r>
            <a:r>
              <a:rPr lang="en-US" dirty="0"/>
              <a:t>small </a:t>
            </a:r>
            <a:r>
              <a:rPr lang="en-US" dirty="0" smtClean="0"/>
              <a:t>instructional videos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lashcard learning</a:t>
            </a:r>
          </a:p>
          <a:p>
            <a:r>
              <a:rPr lang="en-US" dirty="0" smtClean="0"/>
              <a:t>Solving mini-training quizzes</a:t>
            </a:r>
          </a:p>
          <a:p>
            <a:r>
              <a:rPr lang="en-US" dirty="0" smtClean="0"/>
              <a:t>Emails, sims or IM</a:t>
            </a:r>
            <a:endParaRPr lang="en-US" dirty="0"/>
          </a:p>
          <a:p>
            <a:r>
              <a:rPr lang="en-US" dirty="0" smtClean="0"/>
              <a:t>Formal training with instructor</a:t>
            </a:r>
            <a:endParaRPr lang="en-US" dirty="0"/>
          </a:p>
          <a:p>
            <a:r>
              <a:rPr lang="en-US" dirty="0"/>
              <a:t>Supplement to formal </a:t>
            </a:r>
            <a:r>
              <a:rPr lang="en-US" dirty="0" smtClean="0"/>
              <a:t>training word document</a:t>
            </a:r>
            <a:endParaRPr lang="en-US" dirty="0"/>
          </a:p>
          <a:p>
            <a:r>
              <a:rPr lang="en-US" dirty="0"/>
              <a:t>Performance support or job </a:t>
            </a:r>
            <a:r>
              <a:rPr lang="en-US" dirty="0" smtClean="0"/>
              <a:t>aid pdf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Poll question:</a:t>
            </a:r>
          </a:p>
          <a:p>
            <a:endParaRPr lang="en-US" sz="1600" dirty="0" smtClean="0"/>
          </a:p>
          <a:p>
            <a:r>
              <a:rPr lang="en-US" sz="1600" dirty="0" smtClean="0"/>
              <a:t>All of them</a:t>
            </a:r>
          </a:p>
          <a:p>
            <a:endParaRPr lang="en-US" dirty="0"/>
          </a:p>
          <a:p>
            <a:r>
              <a:rPr lang="en-US" sz="1600" dirty="0" smtClean="0"/>
              <a:t>Most of them</a:t>
            </a:r>
          </a:p>
          <a:p>
            <a:endParaRPr lang="en-US" dirty="0" smtClean="0"/>
          </a:p>
          <a:p>
            <a:r>
              <a:rPr lang="en-US" sz="1600" dirty="0" smtClean="0"/>
              <a:t>None of them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23" y="4343465"/>
            <a:ext cx="3183467" cy="212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0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80" y="484632"/>
            <a:ext cx="6916119" cy="1609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Best Practice for Micro-learning Design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791" y="2344078"/>
            <a:ext cx="7628408" cy="2592132"/>
          </a:xfrm>
        </p:spPr>
        <p:txBody>
          <a:bodyPr/>
          <a:lstStyle/>
          <a:p>
            <a:pPr lvl="1"/>
            <a:r>
              <a:rPr lang="en-US" dirty="0" smtClean="0"/>
              <a:t>Align micro-learning around moments of need</a:t>
            </a:r>
          </a:p>
          <a:p>
            <a:pPr lvl="1"/>
            <a:r>
              <a:rPr lang="en-US" dirty="0" smtClean="0"/>
              <a:t>Design for micro-behaviors</a:t>
            </a:r>
          </a:p>
          <a:p>
            <a:pPr lvl="1"/>
            <a:r>
              <a:rPr lang="en-US" dirty="0" smtClean="0"/>
              <a:t>Start micro-learning with an emotional hook</a:t>
            </a:r>
          </a:p>
          <a:p>
            <a:pPr lvl="1"/>
            <a:r>
              <a:rPr lang="en-US" dirty="0" smtClean="0"/>
              <a:t>End micro-learning with a call-to-action</a:t>
            </a:r>
          </a:p>
          <a:p>
            <a:pPr lvl="1"/>
            <a:r>
              <a:rPr lang="en-US" dirty="0" smtClean="0"/>
              <a:t>Surround live events with micro-learning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734734"/>
            <a:ext cx="1201016" cy="107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488" y="789906"/>
            <a:ext cx="53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4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3:00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Count Down</a:t>
            </a:r>
            <a:endParaRPr lang="en-US" dirty="0"/>
          </a:p>
        </p:txBody>
      </p:sp>
      <p:pic>
        <p:nvPicPr>
          <p:cNvPr id="5" name="Picture 4" descr="Amazon Echo Wall Clock Disney Mickey Mouse Edition | Gadgets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5" y="1554480"/>
            <a:ext cx="3764844" cy="3764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511" y="59831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Come back in 3 minutes!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2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80" y="484632"/>
            <a:ext cx="6916119" cy="1609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Elements of </a:t>
            </a:r>
            <a:r>
              <a:rPr lang="en-US" sz="3600" dirty="0" smtClean="0"/>
              <a:t>Micro-learning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791" y="2344078"/>
            <a:ext cx="7628408" cy="2592132"/>
          </a:xfrm>
        </p:spPr>
        <p:txBody>
          <a:bodyPr/>
          <a:lstStyle/>
          <a:p>
            <a:pPr lvl="1"/>
            <a:r>
              <a:rPr lang="en-US" dirty="0" smtClean="0"/>
              <a:t>Short (1-5 minutes)</a:t>
            </a:r>
          </a:p>
          <a:p>
            <a:pPr lvl="1"/>
            <a:r>
              <a:rPr lang="en-US" dirty="0" smtClean="0"/>
              <a:t>Focused (one learning objective)</a:t>
            </a:r>
          </a:p>
          <a:p>
            <a:pPr lvl="1"/>
            <a:r>
              <a:rPr lang="en-US" dirty="0" smtClean="0"/>
              <a:t>Stands alone (no pre-knowledge needed)</a:t>
            </a:r>
          </a:p>
          <a:p>
            <a:pPr lvl="1"/>
            <a:r>
              <a:rPr lang="en-US" dirty="0" smtClean="0"/>
              <a:t>Interactive (learners can apply what they know)</a:t>
            </a:r>
          </a:p>
          <a:p>
            <a:pPr lvl="1"/>
            <a:r>
              <a:rPr lang="en-US" dirty="0" smtClean="0"/>
              <a:t>Responsive (works on multiple devices)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734734"/>
            <a:ext cx="1201016" cy="107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488" y="789906"/>
            <a:ext cx="53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5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80" y="484632"/>
            <a:ext cx="6916119" cy="1609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 a Micro-learning Design Outline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734734"/>
            <a:ext cx="1201016" cy="107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488" y="789906"/>
            <a:ext cx="53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71" y="2427111"/>
            <a:ext cx="6708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be given an objective and you and your group will:</a:t>
            </a:r>
          </a:p>
          <a:p>
            <a:endParaRPr lang="en-US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Determine the media you will use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Identify a moment of need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Identify a target of micro-behavior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Create a call-to-action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1572" y="4458436"/>
            <a:ext cx="723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elements of micro-learning and list how you might use the elements to create your micro-learning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3077" y="322582"/>
            <a:ext cx="6789420" cy="2056407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Define what a micro-learning is.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Identify benefits and limitations of micro-learning.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Determine opportunities for using micro-learning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Define best practices for micro-learning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Identify the elements of a micro-learning.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Create a micro-learning outline.</a:t>
            </a:r>
          </a:p>
        </p:txBody>
      </p:sp>
    </p:spTree>
    <p:extLst>
      <p:ext uri="{BB962C8B-B14F-4D97-AF65-F5344CB8AC3E}">
        <p14:creationId xmlns:p14="http://schemas.microsoft.com/office/powerpoint/2010/main" val="21427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90788"/>
              </p:ext>
            </p:extLst>
          </p:nvPr>
        </p:nvGraphicFramePr>
        <p:xfrm>
          <a:off x="575732" y="191913"/>
          <a:ext cx="6277830" cy="652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1058">
                  <a:extLst>
                    <a:ext uri="{9D8B030D-6E8A-4147-A177-3AD203B41FA5}">
                      <a16:colId xmlns:a16="http://schemas.microsoft.com/office/drawing/2014/main" val="3970090369"/>
                    </a:ext>
                  </a:extLst>
                </a:gridCol>
                <a:gridCol w="331834">
                  <a:extLst>
                    <a:ext uri="{9D8B030D-6E8A-4147-A177-3AD203B41FA5}">
                      <a16:colId xmlns:a16="http://schemas.microsoft.com/office/drawing/2014/main" val="3378688407"/>
                    </a:ext>
                  </a:extLst>
                </a:gridCol>
                <a:gridCol w="331834">
                  <a:extLst>
                    <a:ext uri="{9D8B030D-6E8A-4147-A177-3AD203B41FA5}">
                      <a16:colId xmlns:a16="http://schemas.microsoft.com/office/drawing/2014/main" val="1812822143"/>
                    </a:ext>
                  </a:extLst>
                </a:gridCol>
                <a:gridCol w="331834">
                  <a:extLst>
                    <a:ext uri="{9D8B030D-6E8A-4147-A177-3AD203B41FA5}">
                      <a16:colId xmlns:a16="http://schemas.microsoft.com/office/drawing/2014/main" val="2375469745"/>
                    </a:ext>
                  </a:extLst>
                </a:gridCol>
                <a:gridCol w="331834">
                  <a:extLst>
                    <a:ext uri="{9D8B030D-6E8A-4147-A177-3AD203B41FA5}">
                      <a16:colId xmlns:a16="http://schemas.microsoft.com/office/drawing/2014/main" val="968734346"/>
                    </a:ext>
                  </a:extLst>
                </a:gridCol>
                <a:gridCol w="1809436">
                  <a:extLst>
                    <a:ext uri="{9D8B030D-6E8A-4147-A177-3AD203B41FA5}">
                      <a16:colId xmlns:a16="http://schemas.microsoft.com/office/drawing/2014/main" val="2332529593"/>
                    </a:ext>
                  </a:extLst>
                </a:gridCol>
              </a:tblGrid>
              <a:tr h="32069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Create an outline to design a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micro-learning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. Come up with an idea for an outline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using your assigned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effectLst/>
                        </a:rPr>
                        <a:t> objective.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703043"/>
                  </a:ext>
                </a:extLst>
              </a:tr>
              <a:tr h="16034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Course Title: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80411"/>
                  </a:ext>
                </a:extLst>
              </a:tr>
              <a:tr h="32069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Learner Characteristics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21223"/>
                  </a:ext>
                </a:extLst>
              </a:tr>
              <a:tr h="16034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Learner Description: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385197"/>
                  </a:ext>
                </a:extLst>
              </a:tr>
              <a:tr h="16034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Environment for Learning: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78670"/>
                  </a:ext>
                </a:extLst>
              </a:tr>
              <a:tr h="2876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Desired connection to the content: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5247"/>
                  </a:ext>
                </a:extLst>
              </a:tr>
              <a:tr h="16034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Current Competence Model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76107"/>
                  </a:ext>
                </a:extLst>
              </a:tr>
              <a:tr h="16034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outcomes are desired?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78559"/>
                  </a:ext>
                </a:extLst>
              </a:tr>
              <a:tr h="2876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How can the outcome be achieved?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8491"/>
                  </a:ext>
                </a:extLst>
              </a:tr>
              <a:tr h="2876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are the current gaps to be addressed?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66847"/>
                  </a:ext>
                </a:extLst>
              </a:tr>
              <a:tr h="43512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approach will be used to teach the learner how to achieve the outcome?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768476"/>
                  </a:ext>
                </a:extLst>
              </a:tr>
              <a:tr h="16034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Microlearning Focus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11437"/>
                  </a:ext>
                </a:extLst>
              </a:tr>
              <a:tr h="28762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Can this microlearning be delivered in 5 minutes or less? 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Yes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extLst>
                  <a:ext uri="{0D108BD9-81ED-4DB2-BD59-A6C34878D82A}">
                    <a16:rowId xmlns:a16="http://schemas.microsoft.com/office/drawing/2014/main" val="3274079602"/>
                  </a:ext>
                </a:extLst>
              </a:tr>
              <a:tr h="160346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Emotional States and Choices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139078"/>
                  </a:ext>
                </a:extLst>
              </a:tr>
              <a:tr h="43512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are the emotional states required for learner engagement?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21614"/>
                  </a:ext>
                </a:extLst>
              </a:tr>
              <a:tr h="43512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are the emotional states required for achieving the outcome?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68759"/>
                  </a:ext>
                </a:extLst>
              </a:tr>
              <a:tr h="5826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media could contribute to achieving the outcomes, including emotional states?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14934"/>
                  </a:ext>
                </a:extLst>
              </a:tr>
              <a:tr h="32069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Key Messages/Points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28459"/>
                  </a:ext>
                </a:extLst>
              </a:tr>
              <a:tr h="28762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What are the key points or messages to be presented?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96584"/>
                  </a:ext>
                </a:extLst>
              </a:tr>
              <a:tr h="28762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How will the points be chunked into smaller bites?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403612"/>
                  </a:ext>
                </a:extLst>
              </a:tr>
              <a:tr h="28762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</a:rPr>
                        <a:t>Use the table below to organize your content. Add more rows if needed.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357589"/>
                  </a:ext>
                </a:extLst>
              </a:tr>
              <a:tr h="16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Time/Duration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Media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Description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73685"/>
                  </a:ext>
                </a:extLst>
              </a:tr>
              <a:tr h="1603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Content: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8" marR="407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550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5503" y="417250"/>
            <a:ext cx="1908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this outline in your breakout room to fill out the micro-learning design according to the assigned objective.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 and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 participation. You will receive an email with a survey link after this course.</a:t>
            </a:r>
          </a:p>
          <a:p>
            <a:r>
              <a:rPr lang="en-US" dirty="0" smtClean="0"/>
              <a:t>Linda Smith </a:t>
            </a:r>
            <a:r>
              <a:rPr lang="en-US" b="1" dirty="0" smtClean="0"/>
              <a:t>linda.smith3@anthem.com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8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</a:t>
            </a:r>
            <a:br>
              <a:rPr lang="en-US" dirty="0" smtClean="0"/>
            </a:br>
            <a:r>
              <a:rPr lang="en-US" dirty="0" smtClean="0"/>
              <a:t>Goal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812" y="3718007"/>
            <a:ext cx="6789420" cy="800100"/>
          </a:xfrm>
        </p:spPr>
        <p:txBody>
          <a:bodyPr/>
          <a:lstStyle/>
          <a:p>
            <a:r>
              <a:rPr lang="en-US" dirty="0" smtClean="0"/>
              <a:t>Become equipped with the skills needed to develop a micro-learning training.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53178"/>
            <a:ext cx="5033963" cy="3355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Who has heard of the term micro-learning?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461" y="596685"/>
            <a:ext cx="568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Defining what micro-learning means is </a:t>
            </a:r>
          </a:p>
          <a:p>
            <a:pPr algn="ctr"/>
            <a:r>
              <a:rPr lang="en-US" dirty="0" smtClean="0"/>
              <a:t>a great place to start!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6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2584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think of when you hear the term micro-learning?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53178"/>
            <a:ext cx="5033963" cy="3355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12230" y="3554534"/>
            <a:ext cx="2400300" cy="3291840"/>
          </a:xfrm>
        </p:spPr>
        <p:txBody>
          <a:bodyPr/>
          <a:lstStyle/>
          <a:p>
            <a:r>
              <a:rPr lang="en-US" dirty="0" smtClean="0"/>
              <a:t>Answer in the chat.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461" y="596685"/>
            <a:ext cx="568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Defining what micro-learning means is </a:t>
            </a:r>
          </a:p>
          <a:p>
            <a:pPr algn="ctr"/>
            <a:r>
              <a:rPr lang="en-US" dirty="0" smtClean="0"/>
              <a:t>a great place to start!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6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080" y="484632"/>
            <a:ext cx="6916119" cy="1609344"/>
          </a:xfrm>
        </p:spPr>
        <p:txBody>
          <a:bodyPr/>
          <a:lstStyle/>
          <a:p>
            <a:r>
              <a:rPr lang="en-US" dirty="0" smtClean="0"/>
              <a:t>Define and Identify Micro-learning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the digital learning industry:</a:t>
            </a:r>
          </a:p>
          <a:p>
            <a:r>
              <a:rPr lang="en-US" dirty="0" smtClean="0"/>
              <a:t>Short eLearning course</a:t>
            </a:r>
          </a:p>
          <a:p>
            <a:r>
              <a:rPr lang="en-US" dirty="0" smtClean="0"/>
              <a:t>Single learning outcome</a:t>
            </a:r>
          </a:p>
          <a:p>
            <a:r>
              <a:rPr lang="en-US" dirty="0" smtClean="0"/>
              <a:t>Low effort, fast and ready to use</a:t>
            </a:r>
          </a:p>
          <a:p>
            <a:r>
              <a:rPr lang="en-US" dirty="0" smtClean="0"/>
              <a:t>Bite sized nuggets of information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Purpose:</a:t>
            </a:r>
          </a:p>
          <a:p>
            <a:pPr marL="0" indent="0">
              <a:buNone/>
            </a:pPr>
            <a:r>
              <a:rPr lang="en-US" dirty="0" smtClean="0"/>
              <a:t>To help workers fix, solve, and  improve processes at work and on the job.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18" y="3797084"/>
            <a:ext cx="3403812" cy="2269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734734"/>
            <a:ext cx="1201016" cy="107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0245" y="789906"/>
            <a:ext cx="53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1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279969" cy="1609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Where have you encountered micro-learning in your daily life?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9" y="2366540"/>
            <a:ext cx="2847449" cy="189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46" y="4561667"/>
            <a:ext cx="2845877" cy="1897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82" y="3776590"/>
            <a:ext cx="2755072" cy="183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YouTube videos</a:t>
            </a:r>
          </a:p>
          <a:p>
            <a:r>
              <a:rPr lang="en-US" dirty="0" smtClean="0"/>
              <a:t>Vimeo</a:t>
            </a:r>
          </a:p>
          <a:p>
            <a:r>
              <a:rPr lang="en-US" dirty="0" smtClean="0"/>
              <a:t>Google Search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7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279969" cy="16093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Media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38" y="4401932"/>
            <a:ext cx="2197345" cy="21973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11" y="2208732"/>
            <a:ext cx="2193200" cy="21932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388116" y="2284967"/>
            <a:ext cx="2045118" cy="1984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Videos</a:t>
            </a:r>
          </a:p>
          <a:p>
            <a:r>
              <a:rPr lang="en-US" dirty="0" smtClean="0"/>
              <a:t>PowerPoint</a:t>
            </a:r>
          </a:p>
          <a:p>
            <a:r>
              <a:rPr lang="en-US" dirty="0" smtClean="0"/>
              <a:t>PDF</a:t>
            </a:r>
          </a:p>
          <a:p>
            <a:r>
              <a:rPr lang="en-US" dirty="0" smtClean="0"/>
              <a:t>Infographics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11" y="4711263"/>
            <a:ext cx="2368021" cy="1578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b="9379"/>
          <a:stretch/>
        </p:blipFill>
        <p:spPr>
          <a:xfrm>
            <a:off x="2694673" y="2093976"/>
            <a:ext cx="2072898" cy="1578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6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204" y="3155455"/>
            <a:ext cx="3657600" cy="17497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What comes to mind when you consider the benefits and limitations of creating and using micro-learning in training?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5541" y="1982311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41" y="1925484"/>
            <a:ext cx="8210227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42080" y="484632"/>
            <a:ext cx="6916119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&amp; Limitations of Using Micro-learning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4" y="734734"/>
            <a:ext cx="1201016" cy="10790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488" y="789906"/>
            <a:ext cx="53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285">
            <a:off x="755541" y="2964294"/>
            <a:ext cx="3657600" cy="243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6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F618B6EC0064998ADD9654B6BD085" ma:contentTypeVersion="9" ma:contentTypeDescription="Create a new document." ma:contentTypeScope="" ma:versionID="d231bc47617dda58e84c2094bcf06f4d">
  <xsd:schema xmlns:xsd="http://www.w3.org/2001/XMLSchema" xmlns:xs="http://www.w3.org/2001/XMLSchema" xmlns:p="http://schemas.microsoft.com/office/2006/metadata/properties" xmlns:ns3="dccefe53-cff5-441f-9994-93f27e137bbb" targetNamespace="http://schemas.microsoft.com/office/2006/metadata/properties" ma:root="true" ma:fieldsID="d212ab9f1d2d9a617540890269f1bc50" ns3:_="">
    <xsd:import namespace="dccefe53-cff5-441f-9994-93f27e137b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efe53-cff5-441f-9994-93f27e137b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F150-110F-499A-BB0B-527CEE7C9D7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ccefe53-cff5-441f-9994-93f27e137b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E5B98E-0EDE-46E6-A69A-B07D5F2A8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cefe53-cff5-441f-9994-93f27e137b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90B0E7-C07E-47D0-A56D-1B4D77F76F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12388</TotalTime>
  <Words>812</Words>
  <Application>Microsoft Office PowerPoint</Application>
  <PresentationFormat>On-screen Show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Wingdings</vt:lpstr>
      <vt:lpstr>Wood Type</vt:lpstr>
      <vt:lpstr>PowerPoint Presentation</vt:lpstr>
      <vt:lpstr>Objectives</vt:lpstr>
      <vt:lpstr>Instructional Goal </vt:lpstr>
      <vt:lpstr>Poll Question</vt:lpstr>
      <vt:lpstr>What do you think of when you hear the term micro-learning?</vt:lpstr>
      <vt:lpstr>Define and Identify Micro-learning</vt:lpstr>
      <vt:lpstr>Where have you encountered micro-learning in your daily life?</vt:lpstr>
      <vt:lpstr>Types of Media</vt:lpstr>
      <vt:lpstr>Benefits &amp; Limitations of Using Micro-learning</vt:lpstr>
      <vt:lpstr>Benefits &amp; Limitations</vt:lpstr>
      <vt:lpstr>Benefits &amp; Limitations</vt:lpstr>
      <vt:lpstr>Benefits &amp; Limitations</vt:lpstr>
      <vt:lpstr>Opportunities to Use Micro-learning for Training </vt:lpstr>
      <vt:lpstr>90/20/8 Rule</vt:lpstr>
      <vt:lpstr>Which of these would be considered micro-learning?</vt:lpstr>
      <vt:lpstr>Best Practice for Micro-learning Design</vt:lpstr>
      <vt:lpstr>3:00</vt:lpstr>
      <vt:lpstr>Elements of Micro-learning</vt:lpstr>
      <vt:lpstr>Create a Micro-learning Design Outline</vt:lpstr>
      <vt:lpstr>PowerPoint Presentation</vt:lpstr>
      <vt:lpstr>Wrap-up and Survey</vt:lpstr>
    </vt:vector>
  </TitlesOfParts>
  <Company>Anthem,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Linda</dc:creator>
  <cp:lastModifiedBy>Smith, Linda</cp:lastModifiedBy>
  <cp:revision>38</cp:revision>
  <dcterms:created xsi:type="dcterms:W3CDTF">2020-11-15T20:02:42Z</dcterms:created>
  <dcterms:modified xsi:type="dcterms:W3CDTF">2020-11-25T14:34:41Z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8D775AEF-2197-45C7-B715-EE3EA51BCCC4</vt:lpwstr>
  </property>
  <property fmtid="{D5CDD505-2E9C-101B-9397-08002B2CF9AE}" pid="3" name="ArticulatePath">
    <vt:lpwstr>Presentation8</vt:lpwstr>
  </property>
  <property fmtid="{D5CDD505-2E9C-101B-9397-08002B2CF9AE}" pid="4" name="ContentTypeId">
    <vt:lpwstr>0x010100930F618B6EC0064998ADD9654B6BD085</vt:lpwstr>
  </property>
</Properties>
</file>