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9" r:id="rId2"/>
    <p:sldId id="261" r:id="rId3"/>
    <p:sldId id="260" r:id="rId4"/>
    <p:sldId id="262" r:id="rId5"/>
    <p:sldId id="263" r:id="rId6"/>
    <p:sldId id="265" r:id="rId7"/>
    <p:sldId id="268" r:id="rId8"/>
    <p:sldId id="267" r:id="rId9"/>
    <p:sldId id="266"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da Smith" initials="LS" lastIdx="1" clrIdx="0">
    <p:extLst>
      <p:ext uri="{19B8F6BF-5375-455C-9EA6-DF929625EA0E}">
        <p15:presenceInfo xmlns:p15="http://schemas.microsoft.com/office/powerpoint/2012/main" userId="5f151e0bf8f7913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2D050"/>
    <a:srgbClr val="C5E0B4"/>
    <a:srgbClr val="B5D3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68" d="100"/>
          <a:sy n="68" d="100"/>
        </p:scale>
        <p:origin x="73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762C98-54A0-48C2-9694-32BE70D3F4E1}" type="datetimeFigureOut">
              <a:rPr lang="en-US" smtClean="0"/>
              <a:t>11/26/2019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A355D9-2658-4B48-A1F7-57F4463BBD66}" type="slidenum">
              <a:rPr lang="en-US" smtClean="0"/>
              <a:t>‹#›</a:t>
            </a:fld>
            <a:endParaRPr lang="en-US"/>
          </a:p>
        </p:txBody>
      </p:sp>
    </p:spTree>
    <p:extLst>
      <p:ext uri="{BB962C8B-B14F-4D97-AF65-F5344CB8AC3E}">
        <p14:creationId xmlns:p14="http://schemas.microsoft.com/office/powerpoint/2010/main" val="91153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BF84B-B364-4BE7-9E12-4163309D25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1F303D5-B357-4F9A-84DD-572900B6D2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D0E6216-DDDD-4751-BF64-DC7BA2553454}"/>
              </a:ext>
            </a:extLst>
          </p:cNvPr>
          <p:cNvSpPr>
            <a:spLocks noGrp="1"/>
          </p:cNvSpPr>
          <p:nvPr>
            <p:ph type="dt" sz="half" idx="10"/>
          </p:nvPr>
        </p:nvSpPr>
        <p:spPr/>
        <p:txBody>
          <a:bodyPr/>
          <a:lstStyle/>
          <a:p>
            <a:fld id="{7A1E71D6-D9F9-4488-A9DF-B9B17266FE2A}" type="datetime1">
              <a:rPr lang="en-US" smtClean="0"/>
              <a:t>11/26/2019</a:t>
            </a:fld>
            <a:endParaRPr lang="en-US"/>
          </a:p>
        </p:txBody>
      </p:sp>
      <p:sp>
        <p:nvSpPr>
          <p:cNvPr id="5" name="Footer Placeholder 4">
            <a:extLst>
              <a:ext uri="{FF2B5EF4-FFF2-40B4-BE49-F238E27FC236}">
                <a16:creationId xmlns:a16="http://schemas.microsoft.com/office/drawing/2014/main" id="{C97F12A6-C022-4ED7-8F73-2A2D65BD02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623743-A06B-41A0-9450-03F8C6641F8D}"/>
              </a:ext>
            </a:extLst>
          </p:cNvPr>
          <p:cNvSpPr>
            <a:spLocks noGrp="1"/>
          </p:cNvSpPr>
          <p:nvPr>
            <p:ph type="sldNum" sz="quarter" idx="12"/>
          </p:nvPr>
        </p:nvSpPr>
        <p:spPr/>
        <p:txBody>
          <a:bodyPr/>
          <a:lstStyle/>
          <a:p>
            <a:fld id="{D77904AE-D834-4AD6-89F9-4C034696A1F7}" type="slidenum">
              <a:rPr lang="en-US" smtClean="0"/>
              <a:t>‹#›</a:t>
            </a:fld>
            <a:endParaRPr lang="en-US"/>
          </a:p>
        </p:txBody>
      </p:sp>
    </p:spTree>
    <p:extLst>
      <p:ext uri="{BB962C8B-B14F-4D97-AF65-F5344CB8AC3E}">
        <p14:creationId xmlns:p14="http://schemas.microsoft.com/office/powerpoint/2010/main" val="3416387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6401E-5AF2-494B-8167-6839E361F13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A26EA3-12A3-41C1-B4E8-307A27CBE4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EF4AB7-A055-46C1-AC20-59ED22B6BD12}"/>
              </a:ext>
            </a:extLst>
          </p:cNvPr>
          <p:cNvSpPr>
            <a:spLocks noGrp="1"/>
          </p:cNvSpPr>
          <p:nvPr>
            <p:ph type="dt" sz="half" idx="10"/>
          </p:nvPr>
        </p:nvSpPr>
        <p:spPr/>
        <p:txBody>
          <a:bodyPr/>
          <a:lstStyle/>
          <a:p>
            <a:fld id="{64F5B4A7-B9D2-4B8C-B7A4-A91DB17B4D6B}" type="datetime1">
              <a:rPr lang="en-US" smtClean="0"/>
              <a:t>11/26/2019</a:t>
            </a:fld>
            <a:endParaRPr lang="en-US"/>
          </a:p>
        </p:txBody>
      </p:sp>
      <p:sp>
        <p:nvSpPr>
          <p:cNvPr id="5" name="Footer Placeholder 4">
            <a:extLst>
              <a:ext uri="{FF2B5EF4-FFF2-40B4-BE49-F238E27FC236}">
                <a16:creationId xmlns:a16="http://schemas.microsoft.com/office/drawing/2014/main" id="{C516090C-9F62-49E7-8D96-5647A8C86F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DCC2AD-97AB-429D-BD91-DDF02DA130B6}"/>
              </a:ext>
            </a:extLst>
          </p:cNvPr>
          <p:cNvSpPr>
            <a:spLocks noGrp="1"/>
          </p:cNvSpPr>
          <p:nvPr>
            <p:ph type="sldNum" sz="quarter" idx="12"/>
          </p:nvPr>
        </p:nvSpPr>
        <p:spPr/>
        <p:txBody>
          <a:bodyPr/>
          <a:lstStyle/>
          <a:p>
            <a:fld id="{D77904AE-D834-4AD6-89F9-4C034696A1F7}" type="slidenum">
              <a:rPr lang="en-US" smtClean="0"/>
              <a:t>‹#›</a:t>
            </a:fld>
            <a:endParaRPr lang="en-US"/>
          </a:p>
        </p:txBody>
      </p:sp>
    </p:spTree>
    <p:extLst>
      <p:ext uri="{BB962C8B-B14F-4D97-AF65-F5344CB8AC3E}">
        <p14:creationId xmlns:p14="http://schemas.microsoft.com/office/powerpoint/2010/main" val="2192747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FACD4A-E2C9-4585-A81A-1924DB803E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0090492-23F5-4A2D-B4A0-85635FEA3B5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2DCECB-3B71-482D-BFA6-97F51127824D}"/>
              </a:ext>
            </a:extLst>
          </p:cNvPr>
          <p:cNvSpPr>
            <a:spLocks noGrp="1"/>
          </p:cNvSpPr>
          <p:nvPr>
            <p:ph type="dt" sz="half" idx="10"/>
          </p:nvPr>
        </p:nvSpPr>
        <p:spPr/>
        <p:txBody>
          <a:bodyPr/>
          <a:lstStyle/>
          <a:p>
            <a:fld id="{211A58F2-F0D2-4551-A78D-8FFFEC555858}" type="datetime1">
              <a:rPr lang="en-US" smtClean="0"/>
              <a:t>11/26/2019</a:t>
            </a:fld>
            <a:endParaRPr lang="en-US"/>
          </a:p>
        </p:txBody>
      </p:sp>
      <p:sp>
        <p:nvSpPr>
          <p:cNvPr id="5" name="Footer Placeholder 4">
            <a:extLst>
              <a:ext uri="{FF2B5EF4-FFF2-40B4-BE49-F238E27FC236}">
                <a16:creationId xmlns:a16="http://schemas.microsoft.com/office/drawing/2014/main" id="{DE4BE721-A6EC-464D-9C2B-415B049BEB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F53E5D-358F-4F46-BA0D-B9EE7A9F81CB}"/>
              </a:ext>
            </a:extLst>
          </p:cNvPr>
          <p:cNvSpPr>
            <a:spLocks noGrp="1"/>
          </p:cNvSpPr>
          <p:nvPr>
            <p:ph type="sldNum" sz="quarter" idx="12"/>
          </p:nvPr>
        </p:nvSpPr>
        <p:spPr/>
        <p:txBody>
          <a:bodyPr/>
          <a:lstStyle/>
          <a:p>
            <a:fld id="{D77904AE-D834-4AD6-89F9-4C034696A1F7}" type="slidenum">
              <a:rPr lang="en-US" smtClean="0"/>
              <a:t>‹#›</a:t>
            </a:fld>
            <a:endParaRPr lang="en-US"/>
          </a:p>
        </p:txBody>
      </p:sp>
    </p:spTree>
    <p:extLst>
      <p:ext uri="{BB962C8B-B14F-4D97-AF65-F5344CB8AC3E}">
        <p14:creationId xmlns:p14="http://schemas.microsoft.com/office/powerpoint/2010/main" val="878751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1F5F1-F89C-419C-B16D-FDAA3883AC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7673A4-FD72-4190-AE26-83E7BF4225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31473F-0387-4E5B-9E2E-F5BBB6317D5A}"/>
              </a:ext>
            </a:extLst>
          </p:cNvPr>
          <p:cNvSpPr>
            <a:spLocks noGrp="1"/>
          </p:cNvSpPr>
          <p:nvPr>
            <p:ph type="dt" sz="half" idx="10"/>
          </p:nvPr>
        </p:nvSpPr>
        <p:spPr/>
        <p:txBody>
          <a:bodyPr/>
          <a:lstStyle/>
          <a:p>
            <a:fld id="{E1DDF61A-6F64-40CE-AC55-4BBB626070B2}" type="datetime1">
              <a:rPr lang="en-US" smtClean="0"/>
              <a:t>11/26/2019</a:t>
            </a:fld>
            <a:endParaRPr lang="en-US"/>
          </a:p>
        </p:txBody>
      </p:sp>
      <p:sp>
        <p:nvSpPr>
          <p:cNvPr id="5" name="Footer Placeholder 4">
            <a:extLst>
              <a:ext uri="{FF2B5EF4-FFF2-40B4-BE49-F238E27FC236}">
                <a16:creationId xmlns:a16="http://schemas.microsoft.com/office/drawing/2014/main" id="{2CD46B85-6460-4FE7-99BE-DD7DCDDCCC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45EC71-40C1-4575-98E3-29DC859C7B89}"/>
              </a:ext>
            </a:extLst>
          </p:cNvPr>
          <p:cNvSpPr>
            <a:spLocks noGrp="1"/>
          </p:cNvSpPr>
          <p:nvPr>
            <p:ph type="sldNum" sz="quarter" idx="12"/>
          </p:nvPr>
        </p:nvSpPr>
        <p:spPr/>
        <p:txBody>
          <a:bodyPr/>
          <a:lstStyle/>
          <a:p>
            <a:fld id="{D77904AE-D834-4AD6-89F9-4C034696A1F7}" type="slidenum">
              <a:rPr lang="en-US" smtClean="0"/>
              <a:t>‹#›</a:t>
            </a:fld>
            <a:endParaRPr lang="en-US"/>
          </a:p>
        </p:txBody>
      </p:sp>
      <p:grpSp>
        <p:nvGrpSpPr>
          <p:cNvPr id="14" name="Group 13">
            <a:extLst>
              <a:ext uri="{FF2B5EF4-FFF2-40B4-BE49-F238E27FC236}">
                <a16:creationId xmlns:a16="http://schemas.microsoft.com/office/drawing/2014/main" id="{6A48D0EF-0626-471E-A2B8-CC531E08A0F2}"/>
              </a:ext>
            </a:extLst>
          </p:cNvPr>
          <p:cNvGrpSpPr/>
          <p:nvPr userDrawn="1"/>
        </p:nvGrpSpPr>
        <p:grpSpPr>
          <a:xfrm>
            <a:off x="12192" y="44630"/>
            <a:ext cx="12388113" cy="1250284"/>
            <a:chOff x="12192" y="44630"/>
            <a:chExt cx="12388113" cy="1250284"/>
          </a:xfrm>
        </p:grpSpPr>
        <p:pic>
          <p:nvPicPr>
            <p:cNvPr id="15" name="Picture 14" descr="A picture containing outdoor, snow, building, skiing&#10;&#10;Description automatically generated">
              <a:extLst>
                <a:ext uri="{FF2B5EF4-FFF2-40B4-BE49-F238E27FC236}">
                  <a16:creationId xmlns:a16="http://schemas.microsoft.com/office/drawing/2014/main" id="{C21518A6-14AE-47B2-AAF8-40248D4698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 y="44630"/>
              <a:ext cx="12179808" cy="1250284"/>
            </a:xfrm>
            <a:prstGeom prst="rect">
              <a:avLst/>
            </a:prstGeom>
          </p:spPr>
        </p:pic>
        <p:grpSp>
          <p:nvGrpSpPr>
            <p:cNvPr id="16" name="Group 15">
              <a:extLst>
                <a:ext uri="{FF2B5EF4-FFF2-40B4-BE49-F238E27FC236}">
                  <a16:creationId xmlns:a16="http://schemas.microsoft.com/office/drawing/2014/main" id="{EE817E02-13B6-4A0E-8B74-E4AF83E8BB18}"/>
                </a:ext>
              </a:extLst>
            </p:cNvPr>
            <p:cNvGrpSpPr/>
            <p:nvPr/>
          </p:nvGrpSpPr>
          <p:grpSpPr>
            <a:xfrm>
              <a:off x="178202" y="271124"/>
              <a:ext cx="11741082" cy="852759"/>
              <a:chOff x="178202" y="271124"/>
              <a:chExt cx="11741082" cy="852759"/>
            </a:xfrm>
          </p:grpSpPr>
          <p:cxnSp>
            <p:nvCxnSpPr>
              <p:cNvPr id="19" name="Straight Connector 18">
                <a:extLst>
                  <a:ext uri="{FF2B5EF4-FFF2-40B4-BE49-F238E27FC236}">
                    <a16:creationId xmlns:a16="http://schemas.microsoft.com/office/drawing/2014/main" id="{E1649E05-BD69-4990-9942-37439599C979}"/>
                  </a:ext>
                </a:extLst>
              </p:cNvPr>
              <p:cNvCxnSpPr>
                <a:cxnSpLocks/>
              </p:cNvCxnSpPr>
              <p:nvPr/>
            </p:nvCxnSpPr>
            <p:spPr>
              <a:xfrm>
                <a:off x="295667" y="271124"/>
                <a:ext cx="1162361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47E72D1-8A86-4A6E-A4D6-B2F2405ACFBD}"/>
                  </a:ext>
                </a:extLst>
              </p:cNvPr>
              <p:cNvCxnSpPr>
                <a:cxnSpLocks/>
              </p:cNvCxnSpPr>
              <p:nvPr/>
            </p:nvCxnSpPr>
            <p:spPr>
              <a:xfrm>
                <a:off x="178202" y="1123883"/>
                <a:ext cx="1174108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7CAB835E-1C25-44C3-9744-1EE3DA8AE0AD}"/>
                </a:ext>
              </a:extLst>
            </p:cNvPr>
            <p:cNvSpPr txBox="1"/>
            <p:nvPr/>
          </p:nvSpPr>
          <p:spPr>
            <a:xfrm>
              <a:off x="9322441" y="478810"/>
              <a:ext cx="3077864" cy="461665"/>
            </a:xfrm>
            <a:prstGeom prst="rect">
              <a:avLst/>
            </a:prstGeom>
            <a:noFill/>
          </p:spPr>
          <p:txBody>
            <a:bodyPr wrap="square" rtlCol="0">
              <a:spAutoFit/>
            </a:bodyPr>
            <a:lstStyle/>
            <a:p>
              <a:r>
                <a:rPr lang="en-US" sz="2400" dirty="0">
                  <a:solidFill>
                    <a:schemeClr val="bg1"/>
                  </a:solidFill>
                </a:rPr>
                <a:t>YMI Needs Analysis</a:t>
              </a:r>
            </a:p>
          </p:txBody>
        </p:sp>
      </p:grpSp>
    </p:spTree>
    <p:extLst>
      <p:ext uri="{BB962C8B-B14F-4D97-AF65-F5344CB8AC3E}">
        <p14:creationId xmlns:p14="http://schemas.microsoft.com/office/powerpoint/2010/main" val="3667034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3A32A-BC74-485B-9E63-82F1651C326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1CCD09-9BA0-42C2-AE43-8D8146E34A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E0B244-C87D-4388-85A6-4976EF254132}"/>
              </a:ext>
            </a:extLst>
          </p:cNvPr>
          <p:cNvSpPr>
            <a:spLocks noGrp="1"/>
          </p:cNvSpPr>
          <p:nvPr>
            <p:ph type="dt" sz="half" idx="10"/>
          </p:nvPr>
        </p:nvSpPr>
        <p:spPr/>
        <p:txBody>
          <a:bodyPr/>
          <a:lstStyle/>
          <a:p>
            <a:fld id="{1908AA93-F77D-40D0-B581-AD6CD5C08307}" type="datetime1">
              <a:rPr lang="en-US" smtClean="0"/>
              <a:t>11/26/2019</a:t>
            </a:fld>
            <a:endParaRPr lang="en-US"/>
          </a:p>
        </p:txBody>
      </p:sp>
      <p:sp>
        <p:nvSpPr>
          <p:cNvPr id="5" name="Footer Placeholder 4">
            <a:extLst>
              <a:ext uri="{FF2B5EF4-FFF2-40B4-BE49-F238E27FC236}">
                <a16:creationId xmlns:a16="http://schemas.microsoft.com/office/drawing/2014/main" id="{AC9803CB-E5EF-4675-AF39-5816804216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2B3D2C-C223-4138-83FA-C9AE76FDFDC9}"/>
              </a:ext>
            </a:extLst>
          </p:cNvPr>
          <p:cNvSpPr>
            <a:spLocks noGrp="1"/>
          </p:cNvSpPr>
          <p:nvPr>
            <p:ph type="sldNum" sz="quarter" idx="12"/>
          </p:nvPr>
        </p:nvSpPr>
        <p:spPr/>
        <p:txBody>
          <a:bodyPr/>
          <a:lstStyle/>
          <a:p>
            <a:fld id="{D77904AE-D834-4AD6-89F9-4C034696A1F7}" type="slidenum">
              <a:rPr lang="en-US" smtClean="0"/>
              <a:t>‹#›</a:t>
            </a:fld>
            <a:endParaRPr lang="en-US"/>
          </a:p>
        </p:txBody>
      </p:sp>
    </p:spTree>
    <p:extLst>
      <p:ext uri="{BB962C8B-B14F-4D97-AF65-F5344CB8AC3E}">
        <p14:creationId xmlns:p14="http://schemas.microsoft.com/office/powerpoint/2010/main" val="3205817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EEDE6-93A8-4F68-BF18-8631CD89AA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A27A93-2925-4E22-B71B-9EC88B02D3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9DBE88-326B-4A3A-8614-6E43C82262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054D322-40E5-4F0C-BA64-7BB2BD384EE8}"/>
              </a:ext>
            </a:extLst>
          </p:cNvPr>
          <p:cNvSpPr>
            <a:spLocks noGrp="1"/>
          </p:cNvSpPr>
          <p:nvPr>
            <p:ph type="dt" sz="half" idx="10"/>
          </p:nvPr>
        </p:nvSpPr>
        <p:spPr/>
        <p:txBody>
          <a:bodyPr/>
          <a:lstStyle/>
          <a:p>
            <a:fld id="{EB86A5DA-7562-4E83-9230-89F321B5E080}" type="datetime1">
              <a:rPr lang="en-US" smtClean="0"/>
              <a:t>11/26/2019</a:t>
            </a:fld>
            <a:endParaRPr lang="en-US"/>
          </a:p>
        </p:txBody>
      </p:sp>
      <p:sp>
        <p:nvSpPr>
          <p:cNvPr id="6" name="Footer Placeholder 5">
            <a:extLst>
              <a:ext uri="{FF2B5EF4-FFF2-40B4-BE49-F238E27FC236}">
                <a16:creationId xmlns:a16="http://schemas.microsoft.com/office/drawing/2014/main" id="{13D07F3F-1444-4F4E-8378-1B3D967B61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B20555-A05A-44D6-836A-047E3156AA4B}"/>
              </a:ext>
            </a:extLst>
          </p:cNvPr>
          <p:cNvSpPr>
            <a:spLocks noGrp="1"/>
          </p:cNvSpPr>
          <p:nvPr>
            <p:ph type="sldNum" sz="quarter" idx="12"/>
          </p:nvPr>
        </p:nvSpPr>
        <p:spPr/>
        <p:txBody>
          <a:bodyPr/>
          <a:lstStyle/>
          <a:p>
            <a:fld id="{D77904AE-D834-4AD6-89F9-4C034696A1F7}" type="slidenum">
              <a:rPr lang="en-US" smtClean="0"/>
              <a:t>‹#›</a:t>
            </a:fld>
            <a:endParaRPr lang="en-US"/>
          </a:p>
        </p:txBody>
      </p:sp>
    </p:spTree>
    <p:extLst>
      <p:ext uri="{BB962C8B-B14F-4D97-AF65-F5344CB8AC3E}">
        <p14:creationId xmlns:p14="http://schemas.microsoft.com/office/powerpoint/2010/main" val="1524139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EC596-7298-4DAD-8508-E9F010B94E2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9E7438A-BE51-426E-A274-1A68474D1C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243409-CE28-474A-B0BE-50F72863E0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38906E-D3A1-494E-94FA-4C5BF516D1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A4BD0B-13F5-4875-9C5B-8618A505924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0EA733F-97BE-4717-B990-00F712A9B50F}"/>
              </a:ext>
            </a:extLst>
          </p:cNvPr>
          <p:cNvSpPr>
            <a:spLocks noGrp="1"/>
          </p:cNvSpPr>
          <p:nvPr>
            <p:ph type="dt" sz="half" idx="10"/>
          </p:nvPr>
        </p:nvSpPr>
        <p:spPr/>
        <p:txBody>
          <a:bodyPr/>
          <a:lstStyle/>
          <a:p>
            <a:fld id="{78A877CA-9059-475C-A053-260BCFC60396}" type="datetime1">
              <a:rPr lang="en-US" smtClean="0"/>
              <a:t>11/26/2019</a:t>
            </a:fld>
            <a:endParaRPr lang="en-US"/>
          </a:p>
        </p:txBody>
      </p:sp>
      <p:sp>
        <p:nvSpPr>
          <p:cNvPr id="8" name="Footer Placeholder 7">
            <a:extLst>
              <a:ext uri="{FF2B5EF4-FFF2-40B4-BE49-F238E27FC236}">
                <a16:creationId xmlns:a16="http://schemas.microsoft.com/office/drawing/2014/main" id="{78C6D39F-032F-47EA-B37B-30F63C08E68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FE75BD9-7F3A-41C5-8DD9-A2B0A8025496}"/>
              </a:ext>
            </a:extLst>
          </p:cNvPr>
          <p:cNvSpPr>
            <a:spLocks noGrp="1"/>
          </p:cNvSpPr>
          <p:nvPr>
            <p:ph type="sldNum" sz="quarter" idx="12"/>
          </p:nvPr>
        </p:nvSpPr>
        <p:spPr/>
        <p:txBody>
          <a:bodyPr/>
          <a:lstStyle/>
          <a:p>
            <a:fld id="{D77904AE-D834-4AD6-89F9-4C034696A1F7}" type="slidenum">
              <a:rPr lang="en-US" smtClean="0"/>
              <a:t>‹#›</a:t>
            </a:fld>
            <a:endParaRPr lang="en-US"/>
          </a:p>
        </p:txBody>
      </p:sp>
    </p:spTree>
    <p:extLst>
      <p:ext uri="{BB962C8B-B14F-4D97-AF65-F5344CB8AC3E}">
        <p14:creationId xmlns:p14="http://schemas.microsoft.com/office/powerpoint/2010/main" val="821606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E5575-DDDA-4A09-BF9A-DA13B48761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D370EE-15F9-4116-B12E-73669E48C165}"/>
              </a:ext>
            </a:extLst>
          </p:cNvPr>
          <p:cNvSpPr>
            <a:spLocks noGrp="1"/>
          </p:cNvSpPr>
          <p:nvPr>
            <p:ph type="dt" sz="half" idx="10"/>
          </p:nvPr>
        </p:nvSpPr>
        <p:spPr/>
        <p:txBody>
          <a:bodyPr/>
          <a:lstStyle/>
          <a:p>
            <a:fld id="{5D36940E-4FAD-419B-9571-4E9D81A3DAAD}" type="datetime1">
              <a:rPr lang="en-US" smtClean="0"/>
              <a:t>11/26/2019</a:t>
            </a:fld>
            <a:endParaRPr lang="en-US"/>
          </a:p>
        </p:txBody>
      </p:sp>
      <p:sp>
        <p:nvSpPr>
          <p:cNvPr id="4" name="Footer Placeholder 3">
            <a:extLst>
              <a:ext uri="{FF2B5EF4-FFF2-40B4-BE49-F238E27FC236}">
                <a16:creationId xmlns:a16="http://schemas.microsoft.com/office/drawing/2014/main" id="{790854C1-3F34-47FE-AC8C-4E1DEF32EF9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2EFC2BE-224C-4358-A1F3-1BD8E949AF96}"/>
              </a:ext>
            </a:extLst>
          </p:cNvPr>
          <p:cNvSpPr>
            <a:spLocks noGrp="1"/>
          </p:cNvSpPr>
          <p:nvPr>
            <p:ph type="sldNum" sz="quarter" idx="12"/>
          </p:nvPr>
        </p:nvSpPr>
        <p:spPr/>
        <p:txBody>
          <a:bodyPr/>
          <a:lstStyle/>
          <a:p>
            <a:fld id="{D77904AE-D834-4AD6-89F9-4C034696A1F7}" type="slidenum">
              <a:rPr lang="en-US" smtClean="0"/>
              <a:t>‹#›</a:t>
            </a:fld>
            <a:endParaRPr lang="en-US"/>
          </a:p>
        </p:txBody>
      </p:sp>
      <p:grpSp>
        <p:nvGrpSpPr>
          <p:cNvPr id="6" name="Group 5">
            <a:extLst>
              <a:ext uri="{FF2B5EF4-FFF2-40B4-BE49-F238E27FC236}">
                <a16:creationId xmlns:a16="http://schemas.microsoft.com/office/drawing/2014/main" id="{D3261DF1-E2ED-4921-98E1-3AE8851B06EE}"/>
              </a:ext>
            </a:extLst>
          </p:cNvPr>
          <p:cNvGrpSpPr/>
          <p:nvPr userDrawn="1"/>
        </p:nvGrpSpPr>
        <p:grpSpPr>
          <a:xfrm>
            <a:off x="-161903" y="44630"/>
            <a:ext cx="12562208" cy="1250284"/>
            <a:chOff x="-161903" y="44630"/>
            <a:chExt cx="12562208" cy="1250284"/>
          </a:xfrm>
        </p:grpSpPr>
        <p:pic>
          <p:nvPicPr>
            <p:cNvPr id="7" name="Picture 6" descr="A picture containing outdoor, snow, building, skiing&#10;&#10;Description automatically generated">
              <a:extLst>
                <a:ext uri="{FF2B5EF4-FFF2-40B4-BE49-F238E27FC236}">
                  <a16:creationId xmlns:a16="http://schemas.microsoft.com/office/drawing/2014/main" id="{00CE3F62-CD31-4C3D-A291-ACF1781670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 y="44630"/>
              <a:ext cx="12179808" cy="1250284"/>
            </a:xfrm>
            <a:prstGeom prst="rect">
              <a:avLst/>
            </a:prstGeom>
          </p:spPr>
        </p:pic>
        <p:grpSp>
          <p:nvGrpSpPr>
            <p:cNvPr id="8" name="Group 7">
              <a:extLst>
                <a:ext uri="{FF2B5EF4-FFF2-40B4-BE49-F238E27FC236}">
                  <a16:creationId xmlns:a16="http://schemas.microsoft.com/office/drawing/2014/main" id="{76726CEC-6E74-4A49-8969-96B3B59A97BA}"/>
                </a:ext>
              </a:extLst>
            </p:cNvPr>
            <p:cNvGrpSpPr/>
            <p:nvPr/>
          </p:nvGrpSpPr>
          <p:grpSpPr>
            <a:xfrm>
              <a:off x="-161903" y="223204"/>
              <a:ext cx="12081187" cy="923330"/>
              <a:chOff x="-161903" y="223204"/>
              <a:chExt cx="12081187" cy="923330"/>
            </a:xfrm>
          </p:grpSpPr>
          <p:sp>
            <p:nvSpPr>
              <p:cNvPr id="10" name="TextBox 9">
                <a:extLst>
                  <a:ext uri="{FF2B5EF4-FFF2-40B4-BE49-F238E27FC236}">
                    <a16:creationId xmlns:a16="http://schemas.microsoft.com/office/drawing/2014/main" id="{398C7534-9A54-4680-BF7B-F1FE970B36CE}"/>
                  </a:ext>
                </a:extLst>
              </p:cNvPr>
              <p:cNvSpPr txBox="1"/>
              <p:nvPr/>
            </p:nvSpPr>
            <p:spPr>
              <a:xfrm>
                <a:off x="-161903" y="223204"/>
                <a:ext cx="3559126" cy="923330"/>
              </a:xfrm>
              <a:prstGeom prst="rect">
                <a:avLst/>
              </a:prstGeom>
              <a:noFill/>
            </p:spPr>
            <p:txBody>
              <a:bodyPr wrap="square" rtlCol="0">
                <a:spAutoFit/>
              </a:bodyPr>
              <a:lstStyle/>
              <a:p>
                <a:pPr algn="ctr"/>
                <a:r>
                  <a:rPr lang="en-US" sz="5400" dirty="0">
                    <a:solidFill>
                      <a:schemeClr val="bg1"/>
                    </a:solidFill>
                  </a:rPr>
                  <a:t>PROJECT</a:t>
                </a:r>
              </a:p>
            </p:txBody>
          </p:sp>
          <p:cxnSp>
            <p:nvCxnSpPr>
              <p:cNvPr id="11" name="Straight Connector 10">
                <a:extLst>
                  <a:ext uri="{FF2B5EF4-FFF2-40B4-BE49-F238E27FC236}">
                    <a16:creationId xmlns:a16="http://schemas.microsoft.com/office/drawing/2014/main" id="{91D262FC-AEBD-4FAD-9453-2F66FE2015F2}"/>
                  </a:ext>
                </a:extLst>
              </p:cNvPr>
              <p:cNvCxnSpPr>
                <a:cxnSpLocks/>
              </p:cNvCxnSpPr>
              <p:nvPr/>
            </p:nvCxnSpPr>
            <p:spPr>
              <a:xfrm>
                <a:off x="295667" y="271124"/>
                <a:ext cx="1162361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A6C18F9-A76B-43B4-AB03-D8DF541F556A}"/>
                  </a:ext>
                </a:extLst>
              </p:cNvPr>
              <p:cNvCxnSpPr>
                <a:cxnSpLocks/>
              </p:cNvCxnSpPr>
              <p:nvPr/>
            </p:nvCxnSpPr>
            <p:spPr>
              <a:xfrm>
                <a:off x="178202" y="1123883"/>
                <a:ext cx="1174108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9" name="TextBox 8">
              <a:extLst>
                <a:ext uri="{FF2B5EF4-FFF2-40B4-BE49-F238E27FC236}">
                  <a16:creationId xmlns:a16="http://schemas.microsoft.com/office/drawing/2014/main" id="{1359C874-94D6-4467-BAA4-51A7B14F1A66}"/>
                </a:ext>
              </a:extLst>
            </p:cNvPr>
            <p:cNvSpPr txBox="1"/>
            <p:nvPr/>
          </p:nvSpPr>
          <p:spPr>
            <a:xfrm>
              <a:off x="9322441" y="478810"/>
              <a:ext cx="3077864" cy="461665"/>
            </a:xfrm>
            <a:prstGeom prst="rect">
              <a:avLst/>
            </a:prstGeom>
            <a:noFill/>
          </p:spPr>
          <p:txBody>
            <a:bodyPr wrap="square" rtlCol="0">
              <a:spAutoFit/>
            </a:bodyPr>
            <a:lstStyle/>
            <a:p>
              <a:r>
                <a:rPr lang="en-US" sz="2400" dirty="0">
                  <a:solidFill>
                    <a:schemeClr val="bg1"/>
                  </a:solidFill>
                </a:rPr>
                <a:t>YMI Needs Analysis</a:t>
              </a:r>
            </a:p>
          </p:txBody>
        </p:sp>
      </p:grpSp>
    </p:spTree>
    <p:extLst>
      <p:ext uri="{BB962C8B-B14F-4D97-AF65-F5344CB8AC3E}">
        <p14:creationId xmlns:p14="http://schemas.microsoft.com/office/powerpoint/2010/main" val="2794757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46E4DE-2204-4A69-848B-FEE840071FD0}"/>
              </a:ext>
            </a:extLst>
          </p:cNvPr>
          <p:cNvSpPr>
            <a:spLocks noGrp="1"/>
          </p:cNvSpPr>
          <p:nvPr>
            <p:ph type="dt" sz="half" idx="10"/>
          </p:nvPr>
        </p:nvSpPr>
        <p:spPr/>
        <p:txBody>
          <a:bodyPr/>
          <a:lstStyle/>
          <a:p>
            <a:fld id="{38E396E9-7176-4A8E-9EEF-DAEDE0EA83B8}" type="datetime1">
              <a:rPr lang="en-US" smtClean="0"/>
              <a:t>11/26/2019</a:t>
            </a:fld>
            <a:endParaRPr lang="en-US"/>
          </a:p>
        </p:txBody>
      </p:sp>
      <p:sp>
        <p:nvSpPr>
          <p:cNvPr id="3" name="Footer Placeholder 2">
            <a:extLst>
              <a:ext uri="{FF2B5EF4-FFF2-40B4-BE49-F238E27FC236}">
                <a16:creationId xmlns:a16="http://schemas.microsoft.com/office/drawing/2014/main" id="{35564352-F34A-4236-B0E2-70718DC7A2D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C42DC55-345D-438E-BE71-33846716599B}"/>
              </a:ext>
            </a:extLst>
          </p:cNvPr>
          <p:cNvSpPr>
            <a:spLocks noGrp="1"/>
          </p:cNvSpPr>
          <p:nvPr>
            <p:ph type="sldNum" sz="quarter" idx="12"/>
          </p:nvPr>
        </p:nvSpPr>
        <p:spPr/>
        <p:txBody>
          <a:bodyPr/>
          <a:lstStyle/>
          <a:p>
            <a:fld id="{D77904AE-D834-4AD6-89F9-4C034696A1F7}" type="slidenum">
              <a:rPr lang="en-US" smtClean="0"/>
              <a:t>‹#›</a:t>
            </a:fld>
            <a:endParaRPr lang="en-US"/>
          </a:p>
        </p:txBody>
      </p:sp>
      <p:grpSp>
        <p:nvGrpSpPr>
          <p:cNvPr id="5" name="Group 4">
            <a:extLst>
              <a:ext uri="{FF2B5EF4-FFF2-40B4-BE49-F238E27FC236}">
                <a16:creationId xmlns:a16="http://schemas.microsoft.com/office/drawing/2014/main" id="{4D8A2821-D241-43F2-8497-0B0E443E1C7A}"/>
              </a:ext>
            </a:extLst>
          </p:cNvPr>
          <p:cNvGrpSpPr/>
          <p:nvPr userDrawn="1"/>
        </p:nvGrpSpPr>
        <p:grpSpPr>
          <a:xfrm>
            <a:off x="-161903" y="44630"/>
            <a:ext cx="12562208" cy="1250284"/>
            <a:chOff x="-161903" y="44630"/>
            <a:chExt cx="12562208" cy="1250284"/>
          </a:xfrm>
        </p:grpSpPr>
        <p:pic>
          <p:nvPicPr>
            <p:cNvPr id="6" name="Picture 5" descr="A picture containing outdoor, snow, building, skiing&#10;&#10;Description automatically generated">
              <a:extLst>
                <a:ext uri="{FF2B5EF4-FFF2-40B4-BE49-F238E27FC236}">
                  <a16:creationId xmlns:a16="http://schemas.microsoft.com/office/drawing/2014/main" id="{C3E118C3-51C7-4AE3-A539-5ADB63A00D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 y="44630"/>
              <a:ext cx="12179808" cy="1250284"/>
            </a:xfrm>
            <a:prstGeom prst="rect">
              <a:avLst/>
            </a:prstGeom>
          </p:spPr>
        </p:pic>
        <p:grpSp>
          <p:nvGrpSpPr>
            <p:cNvPr id="7" name="Group 6">
              <a:extLst>
                <a:ext uri="{FF2B5EF4-FFF2-40B4-BE49-F238E27FC236}">
                  <a16:creationId xmlns:a16="http://schemas.microsoft.com/office/drawing/2014/main" id="{3088DE1E-DC1E-42BF-B9FE-19477298F425}"/>
                </a:ext>
              </a:extLst>
            </p:cNvPr>
            <p:cNvGrpSpPr/>
            <p:nvPr/>
          </p:nvGrpSpPr>
          <p:grpSpPr>
            <a:xfrm>
              <a:off x="-161903" y="223204"/>
              <a:ext cx="12081187" cy="923330"/>
              <a:chOff x="-161903" y="223204"/>
              <a:chExt cx="12081187" cy="923330"/>
            </a:xfrm>
          </p:grpSpPr>
          <p:sp>
            <p:nvSpPr>
              <p:cNvPr id="9" name="TextBox 8">
                <a:extLst>
                  <a:ext uri="{FF2B5EF4-FFF2-40B4-BE49-F238E27FC236}">
                    <a16:creationId xmlns:a16="http://schemas.microsoft.com/office/drawing/2014/main" id="{C32C3AF6-3D65-4827-A674-F682B5AE8BDA}"/>
                  </a:ext>
                </a:extLst>
              </p:cNvPr>
              <p:cNvSpPr txBox="1"/>
              <p:nvPr/>
            </p:nvSpPr>
            <p:spPr>
              <a:xfrm>
                <a:off x="-161903" y="223204"/>
                <a:ext cx="3559126" cy="923330"/>
              </a:xfrm>
              <a:prstGeom prst="rect">
                <a:avLst/>
              </a:prstGeom>
              <a:noFill/>
            </p:spPr>
            <p:txBody>
              <a:bodyPr wrap="square" rtlCol="0">
                <a:spAutoFit/>
              </a:bodyPr>
              <a:lstStyle/>
              <a:p>
                <a:pPr algn="ctr"/>
                <a:r>
                  <a:rPr lang="en-US" sz="5400" dirty="0">
                    <a:solidFill>
                      <a:schemeClr val="bg1"/>
                    </a:solidFill>
                  </a:rPr>
                  <a:t>PROJECT</a:t>
                </a:r>
              </a:p>
            </p:txBody>
          </p:sp>
          <p:cxnSp>
            <p:nvCxnSpPr>
              <p:cNvPr id="10" name="Straight Connector 9">
                <a:extLst>
                  <a:ext uri="{FF2B5EF4-FFF2-40B4-BE49-F238E27FC236}">
                    <a16:creationId xmlns:a16="http://schemas.microsoft.com/office/drawing/2014/main" id="{2EEB6D9B-37D8-40CD-A7E5-097282B7F8BD}"/>
                  </a:ext>
                </a:extLst>
              </p:cNvPr>
              <p:cNvCxnSpPr>
                <a:cxnSpLocks/>
              </p:cNvCxnSpPr>
              <p:nvPr/>
            </p:nvCxnSpPr>
            <p:spPr>
              <a:xfrm>
                <a:off x="295667" y="271124"/>
                <a:ext cx="1162361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31488D0-48FD-4361-AD87-7195CFB0516E}"/>
                  </a:ext>
                </a:extLst>
              </p:cNvPr>
              <p:cNvCxnSpPr>
                <a:cxnSpLocks/>
              </p:cNvCxnSpPr>
              <p:nvPr/>
            </p:nvCxnSpPr>
            <p:spPr>
              <a:xfrm>
                <a:off x="178202" y="1123883"/>
                <a:ext cx="1174108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355352A6-6BC7-43AD-9EA8-3BC99D5E38AC}"/>
                </a:ext>
              </a:extLst>
            </p:cNvPr>
            <p:cNvSpPr txBox="1"/>
            <p:nvPr/>
          </p:nvSpPr>
          <p:spPr>
            <a:xfrm>
              <a:off x="9322441" y="478810"/>
              <a:ext cx="3077864" cy="461665"/>
            </a:xfrm>
            <a:prstGeom prst="rect">
              <a:avLst/>
            </a:prstGeom>
            <a:noFill/>
          </p:spPr>
          <p:txBody>
            <a:bodyPr wrap="square" rtlCol="0">
              <a:spAutoFit/>
            </a:bodyPr>
            <a:lstStyle/>
            <a:p>
              <a:r>
                <a:rPr lang="en-US" sz="2400" dirty="0">
                  <a:solidFill>
                    <a:schemeClr val="bg1"/>
                  </a:solidFill>
                </a:rPr>
                <a:t>YMI Needs Analysis</a:t>
              </a:r>
            </a:p>
          </p:txBody>
        </p:sp>
      </p:grpSp>
    </p:spTree>
    <p:extLst>
      <p:ext uri="{BB962C8B-B14F-4D97-AF65-F5344CB8AC3E}">
        <p14:creationId xmlns:p14="http://schemas.microsoft.com/office/powerpoint/2010/main" val="3268971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BA9D8-848B-4564-8C69-F3E877457F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C5E35F-C191-44C4-92D4-2E8E9560E7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DBC332-4065-442A-9001-1EABBC04D5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475654-18DA-4512-8BAD-8983EAADF6C7}"/>
              </a:ext>
            </a:extLst>
          </p:cNvPr>
          <p:cNvSpPr>
            <a:spLocks noGrp="1"/>
          </p:cNvSpPr>
          <p:nvPr>
            <p:ph type="dt" sz="half" idx="10"/>
          </p:nvPr>
        </p:nvSpPr>
        <p:spPr/>
        <p:txBody>
          <a:bodyPr/>
          <a:lstStyle/>
          <a:p>
            <a:fld id="{9560D984-6EED-43B0-8C12-FD184F5F9A4F}" type="datetime1">
              <a:rPr lang="en-US" smtClean="0"/>
              <a:t>11/26/2019</a:t>
            </a:fld>
            <a:endParaRPr lang="en-US"/>
          </a:p>
        </p:txBody>
      </p:sp>
      <p:sp>
        <p:nvSpPr>
          <p:cNvPr id="6" name="Footer Placeholder 5">
            <a:extLst>
              <a:ext uri="{FF2B5EF4-FFF2-40B4-BE49-F238E27FC236}">
                <a16:creationId xmlns:a16="http://schemas.microsoft.com/office/drawing/2014/main" id="{8371EBFF-ED21-42AF-8F2D-9291C827F5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A24F27-384E-405A-B361-20E8A0E7FA66}"/>
              </a:ext>
            </a:extLst>
          </p:cNvPr>
          <p:cNvSpPr>
            <a:spLocks noGrp="1"/>
          </p:cNvSpPr>
          <p:nvPr>
            <p:ph type="sldNum" sz="quarter" idx="12"/>
          </p:nvPr>
        </p:nvSpPr>
        <p:spPr/>
        <p:txBody>
          <a:bodyPr/>
          <a:lstStyle/>
          <a:p>
            <a:fld id="{D77904AE-D834-4AD6-89F9-4C034696A1F7}" type="slidenum">
              <a:rPr lang="en-US" smtClean="0"/>
              <a:t>‹#›</a:t>
            </a:fld>
            <a:endParaRPr lang="en-US"/>
          </a:p>
        </p:txBody>
      </p:sp>
    </p:spTree>
    <p:extLst>
      <p:ext uri="{BB962C8B-B14F-4D97-AF65-F5344CB8AC3E}">
        <p14:creationId xmlns:p14="http://schemas.microsoft.com/office/powerpoint/2010/main" val="931515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1E329-CE4C-4161-B69E-491562DB39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1345389-F6A8-4A43-ADEF-F18C9A735A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572CD3-BEB2-4EEF-B51B-3291AD1E52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64936A-8FBB-4A99-A290-B6509CBC4417}"/>
              </a:ext>
            </a:extLst>
          </p:cNvPr>
          <p:cNvSpPr>
            <a:spLocks noGrp="1"/>
          </p:cNvSpPr>
          <p:nvPr>
            <p:ph type="dt" sz="half" idx="10"/>
          </p:nvPr>
        </p:nvSpPr>
        <p:spPr/>
        <p:txBody>
          <a:bodyPr/>
          <a:lstStyle/>
          <a:p>
            <a:fld id="{1C6B2B3B-0ED8-4DAF-8A7D-1BAA0F7476A2}" type="datetime1">
              <a:rPr lang="en-US" smtClean="0"/>
              <a:t>11/26/2019</a:t>
            </a:fld>
            <a:endParaRPr lang="en-US"/>
          </a:p>
        </p:txBody>
      </p:sp>
      <p:sp>
        <p:nvSpPr>
          <p:cNvPr id="6" name="Footer Placeholder 5">
            <a:extLst>
              <a:ext uri="{FF2B5EF4-FFF2-40B4-BE49-F238E27FC236}">
                <a16:creationId xmlns:a16="http://schemas.microsoft.com/office/drawing/2014/main" id="{3ABC47F7-422D-440F-A676-461DDFF64D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9CFF42-6E64-4379-B3E8-AD85B501B268}"/>
              </a:ext>
            </a:extLst>
          </p:cNvPr>
          <p:cNvSpPr>
            <a:spLocks noGrp="1"/>
          </p:cNvSpPr>
          <p:nvPr>
            <p:ph type="sldNum" sz="quarter" idx="12"/>
          </p:nvPr>
        </p:nvSpPr>
        <p:spPr/>
        <p:txBody>
          <a:bodyPr/>
          <a:lstStyle/>
          <a:p>
            <a:fld id="{D77904AE-D834-4AD6-89F9-4C034696A1F7}" type="slidenum">
              <a:rPr lang="en-US" smtClean="0"/>
              <a:t>‹#›</a:t>
            </a:fld>
            <a:endParaRPr lang="en-US"/>
          </a:p>
        </p:txBody>
      </p:sp>
    </p:spTree>
    <p:extLst>
      <p:ext uri="{BB962C8B-B14F-4D97-AF65-F5344CB8AC3E}">
        <p14:creationId xmlns:p14="http://schemas.microsoft.com/office/powerpoint/2010/main" val="1294239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99490F-444D-48D8-ACDE-170839CB6C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7A0A3CF-0ECD-4170-B130-CF0ADD3E54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257CCD-3B4E-4E06-A261-440B2B55CE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9D6BD0-80C8-461E-B71D-2ECCDE33BDE3}" type="datetime1">
              <a:rPr lang="en-US" smtClean="0"/>
              <a:t>11/26/2019</a:t>
            </a:fld>
            <a:endParaRPr lang="en-US"/>
          </a:p>
        </p:txBody>
      </p:sp>
      <p:sp>
        <p:nvSpPr>
          <p:cNvPr id="5" name="Footer Placeholder 4">
            <a:extLst>
              <a:ext uri="{FF2B5EF4-FFF2-40B4-BE49-F238E27FC236}">
                <a16:creationId xmlns:a16="http://schemas.microsoft.com/office/drawing/2014/main" id="{5642DAE8-6D98-45C8-9E23-E4ED8F3B55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D467710-6B6D-4FC0-AF3A-ABF133CFCE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7904AE-D834-4AD6-89F9-4C034696A1F7}" type="slidenum">
              <a:rPr lang="en-US" smtClean="0"/>
              <a:t>‹#›</a:t>
            </a:fld>
            <a:endParaRPr lang="en-US"/>
          </a:p>
        </p:txBody>
      </p:sp>
    </p:spTree>
    <p:extLst>
      <p:ext uri="{BB962C8B-B14F-4D97-AF65-F5344CB8AC3E}">
        <p14:creationId xmlns:p14="http://schemas.microsoft.com/office/powerpoint/2010/main" val="1641577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tanding in front of a mirror posing for the camera&#10;&#10;Description automatically generated">
            <a:extLst>
              <a:ext uri="{FF2B5EF4-FFF2-40B4-BE49-F238E27FC236}">
                <a16:creationId xmlns:a16="http://schemas.microsoft.com/office/drawing/2014/main" id="{4D83C4E8-E1DC-4CE8-BFC9-8A70D20C38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516"/>
            <a:ext cx="8101584" cy="5462016"/>
          </a:xfrm>
          <a:prstGeom prst="rect">
            <a:avLst/>
          </a:prstGeom>
        </p:spPr>
      </p:pic>
      <p:pic>
        <p:nvPicPr>
          <p:cNvPr id="7" name="Picture 6">
            <a:extLst>
              <a:ext uri="{FF2B5EF4-FFF2-40B4-BE49-F238E27FC236}">
                <a16:creationId xmlns:a16="http://schemas.microsoft.com/office/drawing/2014/main" id="{E264B0CD-9101-4DC7-A686-C9B6F5EDC46C}"/>
              </a:ext>
            </a:extLst>
          </p:cNvPr>
          <p:cNvPicPr>
            <a:picLocks noChangeAspect="1"/>
          </p:cNvPicPr>
          <p:nvPr/>
        </p:nvPicPr>
        <p:blipFill>
          <a:blip r:embed="rId3" cstate="print">
            <a:clrChange>
              <a:clrFrom>
                <a:srgbClr val="3D3E43"/>
              </a:clrFrom>
              <a:clrTo>
                <a:srgbClr val="3D3E43">
                  <a:alpha val="0"/>
                </a:srgbClr>
              </a:clrTo>
            </a:clrChange>
            <a:extLst>
              <a:ext uri="{BEBA8EAE-BF5A-486C-A8C5-ECC9F3942E4B}">
                <a14:imgProps xmlns:a14="http://schemas.microsoft.com/office/drawing/2010/main">
                  <a14:imgLayer r:embed="rId4">
                    <a14:imgEffect>
                      <a14:artisticPencilSketch/>
                    </a14:imgEffect>
                  </a14:imgLayer>
                </a14:imgProps>
              </a:ext>
              <a:ext uri="{28A0092B-C50C-407E-A947-70E740481C1C}">
                <a14:useLocalDpi xmlns:a14="http://schemas.microsoft.com/office/drawing/2010/main" val="0"/>
              </a:ext>
            </a:extLst>
          </a:blip>
          <a:stretch>
            <a:fillRect/>
          </a:stretch>
        </p:blipFill>
        <p:spPr>
          <a:xfrm>
            <a:off x="8140504" y="56272"/>
            <a:ext cx="3995223" cy="5303520"/>
          </a:xfrm>
          <a:prstGeom prst="rect">
            <a:avLst/>
          </a:prstGeom>
          <a:ln w="76200">
            <a:solidFill>
              <a:schemeClr val="tx1">
                <a:lumMod val="75000"/>
                <a:lumOff val="25000"/>
              </a:schemeClr>
            </a:solidFill>
          </a:ln>
        </p:spPr>
      </p:pic>
      <p:sp>
        <p:nvSpPr>
          <p:cNvPr id="20" name="TextBox 19">
            <a:extLst>
              <a:ext uri="{FF2B5EF4-FFF2-40B4-BE49-F238E27FC236}">
                <a16:creationId xmlns:a16="http://schemas.microsoft.com/office/drawing/2014/main" id="{6F10C4DF-8B77-48A9-AA1F-2A59106EB994}"/>
              </a:ext>
            </a:extLst>
          </p:cNvPr>
          <p:cNvSpPr txBox="1"/>
          <p:nvPr/>
        </p:nvSpPr>
        <p:spPr>
          <a:xfrm>
            <a:off x="7116493" y="5516698"/>
            <a:ext cx="4991100" cy="923330"/>
          </a:xfrm>
          <a:prstGeom prst="rect">
            <a:avLst/>
          </a:prstGeom>
          <a:noFill/>
        </p:spPr>
        <p:txBody>
          <a:bodyPr wrap="square" rtlCol="0">
            <a:spAutoFit/>
          </a:bodyPr>
          <a:lstStyle/>
          <a:p>
            <a:pPr algn="r"/>
            <a:r>
              <a:rPr lang="en-US" dirty="0"/>
              <a:t>Sara Finnigan, Jeff Gastineau &amp; Linda Smith</a:t>
            </a:r>
          </a:p>
          <a:p>
            <a:pPr algn="r"/>
            <a:r>
              <a:rPr lang="en-US" dirty="0"/>
              <a:t>Indiana University School of Education</a:t>
            </a:r>
          </a:p>
          <a:p>
            <a:pPr algn="r"/>
            <a:r>
              <a:rPr lang="en-US" dirty="0"/>
              <a:t>R-621 Needs Assessment</a:t>
            </a:r>
          </a:p>
        </p:txBody>
      </p:sp>
      <p:sp>
        <p:nvSpPr>
          <p:cNvPr id="8" name="Rectangle 7">
            <a:extLst>
              <a:ext uri="{FF2B5EF4-FFF2-40B4-BE49-F238E27FC236}">
                <a16:creationId xmlns:a16="http://schemas.microsoft.com/office/drawing/2014/main" id="{9C22BF93-7571-4F9E-843A-D5A0B6AFA14F}"/>
              </a:ext>
            </a:extLst>
          </p:cNvPr>
          <p:cNvSpPr/>
          <p:nvPr/>
        </p:nvSpPr>
        <p:spPr>
          <a:xfrm>
            <a:off x="8272795" y="1017021"/>
            <a:ext cx="3778524" cy="3231421"/>
          </a:xfrm>
          <a:prstGeom prst="rect">
            <a:avLst/>
          </a:prstGeom>
          <a:solidFill>
            <a:schemeClr val="tx1">
              <a:lumMod val="75000"/>
              <a:lumOff val="25000"/>
              <a:alpha val="64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close up of a logo&#10;&#10;Description automatically generated">
            <a:extLst>
              <a:ext uri="{FF2B5EF4-FFF2-40B4-BE49-F238E27FC236}">
                <a16:creationId xmlns:a16="http://schemas.microsoft.com/office/drawing/2014/main" id="{DBDE563D-751E-4725-A66D-9E1D595FC732}"/>
              </a:ext>
            </a:extLst>
          </p:cNvPr>
          <p:cNvPicPr>
            <a:picLocks noChangeAspect="1"/>
          </p:cNvPicPr>
          <p:nvPr/>
        </p:nvPicPr>
        <p:blipFill rotWithShape="1">
          <a:blip r:embed="rId5">
            <a:extLst>
              <a:ext uri="{28A0092B-C50C-407E-A947-70E740481C1C}">
                <a14:useLocalDpi xmlns:a14="http://schemas.microsoft.com/office/drawing/2010/main" val="0"/>
              </a:ext>
            </a:extLst>
          </a:blip>
          <a:srcRect b="14420"/>
          <a:stretch/>
        </p:blipFill>
        <p:spPr>
          <a:xfrm>
            <a:off x="-703" y="3498578"/>
            <a:ext cx="4051495" cy="3130132"/>
          </a:xfrm>
          <a:prstGeom prst="rect">
            <a:avLst/>
          </a:prstGeom>
        </p:spPr>
      </p:pic>
      <p:cxnSp>
        <p:nvCxnSpPr>
          <p:cNvPr id="17" name="Straight Connector 16">
            <a:extLst>
              <a:ext uri="{FF2B5EF4-FFF2-40B4-BE49-F238E27FC236}">
                <a16:creationId xmlns:a16="http://schemas.microsoft.com/office/drawing/2014/main" id="{D7A9588E-430E-4B1A-BB00-7617DF555975}"/>
              </a:ext>
            </a:extLst>
          </p:cNvPr>
          <p:cNvCxnSpPr/>
          <p:nvPr/>
        </p:nvCxnSpPr>
        <p:spPr>
          <a:xfrm>
            <a:off x="8243666" y="4248443"/>
            <a:ext cx="379358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6110468-D405-4BBE-B329-900BADC6BF65}"/>
              </a:ext>
            </a:extLst>
          </p:cNvPr>
          <p:cNvCxnSpPr/>
          <p:nvPr/>
        </p:nvCxnSpPr>
        <p:spPr>
          <a:xfrm>
            <a:off x="8243666" y="799509"/>
            <a:ext cx="379358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64C17110-C522-4A2C-B3B7-5A1EEA6B8114}"/>
              </a:ext>
            </a:extLst>
          </p:cNvPr>
          <p:cNvSpPr txBox="1"/>
          <p:nvPr/>
        </p:nvSpPr>
        <p:spPr>
          <a:xfrm>
            <a:off x="8360895" y="1433965"/>
            <a:ext cx="3559126" cy="2246769"/>
          </a:xfrm>
          <a:prstGeom prst="rect">
            <a:avLst/>
          </a:prstGeom>
          <a:noFill/>
        </p:spPr>
        <p:txBody>
          <a:bodyPr wrap="square" rtlCol="0">
            <a:spAutoFit/>
          </a:bodyPr>
          <a:lstStyle/>
          <a:p>
            <a:pPr algn="ctr"/>
            <a:r>
              <a:rPr lang="en-US" sz="2800" dirty="0">
                <a:solidFill>
                  <a:schemeClr val="bg1"/>
                </a:solidFill>
              </a:rPr>
              <a:t>Assessing Youth Mentoring Initiative’s funding gap to provide services for </a:t>
            </a:r>
          </a:p>
          <a:p>
            <a:pPr algn="ctr"/>
            <a:r>
              <a:rPr lang="en-US" sz="2800" dirty="0">
                <a:solidFill>
                  <a:schemeClr val="bg1"/>
                </a:solidFill>
              </a:rPr>
              <a:t>students-in-need.</a:t>
            </a:r>
          </a:p>
        </p:txBody>
      </p:sp>
      <p:cxnSp>
        <p:nvCxnSpPr>
          <p:cNvPr id="21" name="Straight Connector 20">
            <a:extLst>
              <a:ext uri="{FF2B5EF4-FFF2-40B4-BE49-F238E27FC236}">
                <a16:creationId xmlns:a16="http://schemas.microsoft.com/office/drawing/2014/main" id="{6CE78936-785F-4AF8-B4AF-80E52C78C2F1}"/>
              </a:ext>
            </a:extLst>
          </p:cNvPr>
          <p:cNvCxnSpPr/>
          <p:nvPr/>
        </p:nvCxnSpPr>
        <p:spPr>
          <a:xfrm>
            <a:off x="8243666" y="994112"/>
            <a:ext cx="379358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2C5A3C3A-651C-4E66-8464-BD9F339B1CF5}"/>
              </a:ext>
            </a:extLst>
          </p:cNvPr>
          <p:cNvSpPr>
            <a:spLocks noGrp="1"/>
          </p:cNvSpPr>
          <p:nvPr>
            <p:ph type="sldNum" sz="quarter" idx="12"/>
          </p:nvPr>
        </p:nvSpPr>
        <p:spPr/>
        <p:txBody>
          <a:bodyPr/>
          <a:lstStyle/>
          <a:p>
            <a:r>
              <a:rPr lang="en-US" dirty="0"/>
              <a:t>Slide|</a:t>
            </a:r>
            <a:fld id="{D77904AE-D834-4AD6-89F9-4C034696A1F7}" type="slidenum">
              <a:rPr lang="en-US" smtClean="0"/>
              <a:t>1</a:t>
            </a:fld>
            <a:endParaRPr lang="en-US" dirty="0"/>
          </a:p>
        </p:txBody>
      </p:sp>
    </p:spTree>
    <p:extLst>
      <p:ext uri="{BB962C8B-B14F-4D97-AF65-F5344CB8AC3E}">
        <p14:creationId xmlns:p14="http://schemas.microsoft.com/office/powerpoint/2010/main" val="946579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6F10C4DF-8B77-48A9-AA1F-2A59106EB994}"/>
              </a:ext>
            </a:extLst>
          </p:cNvPr>
          <p:cNvSpPr txBox="1"/>
          <p:nvPr/>
        </p:nvSpPr>
        <p:spPr>
          <a:xfrm>
            <a:off x="586153" y="1453896"/>
            <a:ext cx="11060415" cy="523220"/>
          </a:xfrm>
          <a:prstGeom prst="rect">
            <a:avLst/>
          </a:prstGeom>
          <a:solidFill>
            <a:srgbClr val="92D050"/>
          </a:solidFill>
        </p:spPr>
        <p:txBody>
          <a:bodyPr wrap="square" rtlCol="0">
            <a:spAutoFit/>
          </a:bodyPr>
          <a:lstStyle/>
          <a:p>
            <a:r>
              <a:rPr lang="en-US" sz="2800" dirty="0"/>
              <a:t>RECOMMENDATION 4 </a:t>
            </a:r>
            <a:r>
              <a:rPr lang="en-US" dirty="0"/>
              <a:t>(Findings 2, 3, 4, 6, 7)</a:t>
            </a:r>
            <a:endParaRPr lang="en-US" sz="2800" dirty="0"/>
          </a:p>
        </p:txBody>
      </p:sp>
      <p:cxnSp>
        <p:nvCxnSpPr>
          <p:cNvPr id="17" name="Straight Connector 16">
            <a:extLst>
              <a:ext uri="{FF2B5EF4-FFF2-40B4-BE49-F238E27FC236}">
                <a16:creationId xmlns:a16="http://schemas.microsoft.com/office/drawing/2014/main" id="{D7A9588E-430E-4B1A-BB00-7617DF555975}"/>
              </a:ext>
            </a:extLst>
          </p:cNvPr>
          <p:cNvCxnSpPr/>
          <p:nvPr/>
        </p:nvCxnSpPr>
        <p:spPr>
          <a:xfrm>
            <a:off x="8328074" y="4216359"/>
            <a:ext cx="379358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5" name="Table 8">
            <a:extLst>
              <a:ext uri="{FF2B5EF4-FFF2-40B4-BE49-F238E27FC236}">
                <a16:creationId xmlns:a16="http://schemas.microsoft.com/office/drawing/2014/main" id="{55758B17-4475-4BCE-B140-24C1539C17A7}"/>
              </a:ext>
            </a:extLst>
          </p:cNvPr>
          <p:cNvGraphicFramePr>
            <a:graphicFrameLocks noGrp="1"/>
          </p:cNvGraphicFramePr>
          <p:nvPr>
            <p:extLst>
              <p:ext uri="{D42A27DB-BD31-4B8C-83A1-F6EECF244321}">
                <p14:modId xmlns:p14="http://schemas.microsoft.com/office/powerpoint/2010/main" val="1657373674"/>
              </p:ext>
            </p:extLst>
          </p:nvPr>
        </p:nvGraphicFramePr>
        <p:xfrm>
          <a:off x="586152" y="2082627"/>
          <a:ext cx="11060416" cy="741680"/>
        </p:xfrm>
        <a:graphic>
          <a:graphicData uri="http://schemas.openxmlformats.org/drawingml/2006/table">
            <a:tbl>
              <a:tblPr firstRow="1" bandRow="1">
                <a:tableStyleId>{5C22544A-7EE6-4342-B048-85BDC9FD1C3A}</a:tableStyleId>
              </a:tblPr>
              <a:tblGrid>
                <a:gridCol w="11060416">
                  <a:extLst>
                    <a:ext uri="{9D8B030D-6E8A-4147-A177-3AD203B41FA5}">
                      <a16:colId xmlns:a16="http://schemas.microsoft.com/office/drawing/2014/main" val="2534682325"/>
                    </a:ext>
                  </a:extLst>
                </a:gridCol>
              </a:tblGrid>
              <a:tr h="741680">
                <a:tc>
                  <a:txBody>
                    <a:bodyPr/>
                    <a:lstStyle/>
                    <a:p>
                      <a:r>
                        <a:rPr lang="en-US" sz="1800" b="1" kern="1200" dirty="0">
                          <a:solidFill>
                            <a:schemeClr val="tx1"/>
                          </a:solidFill>
                          <a:effectLst/>
                          <a:latin typeface="+mn-lt"/>
                          <a:ea typeface="+mn-ea"/>
                          <a:cs typeface="+mn-cs"/>
                        </a:rPr>
                        <a:t>Improve fundraising strategy by improving existing fundraising efforts and increasing fundraising opportunities to meet the demands of YMI’s growth.</a:t>
                      </a:r>
                      <a:endParaRPr lang="en-US"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52251737"/>
                  </a:ext>
                </a:extLst>
              </a:tr>
            </a:tbl>
          </a:graphicData>
        </a:graphic>
      </p:graphicFrame>
      <p:sp>
        <p:nvSpPr>
          <p:cNvPr id="10" name="TextBox 9">
            <a:extLst>
              <a:ext uri="{FF2B5EF4-FFF2-40B4-BE49-F238E27FC236}">
                <a16:creationId xmlns:a16="http://schemas.microsoft.com/office/drawing/2014/main" id="{308416CE-4B95-469D-ACCA-874C67BFE253}"/>
              </a:ext>
            </a:extLst>
          </p:cNvPr>
          <p:cNvSpPr txBox="1"/>
          <p:nvPr/>
        </p:nvSpPr>
        <p:spPr>
          <a:xfrm>
            <a:off x="606936" y="2862072"/>
            <a:ext cx="5383023" cy="3693319"/>
          </a:xfrm>
          <a:prstGeom prst="rect">
            <a:avLst/>
          </a:prstGeom>
          <a:noFill/>
        </p:spPr>
        <p:txBody>
          <a:bodyPr wrap="square" rtlCol="0">
            <a:spAutoFit/>
          </a:bodyPr>
          <a:lstStyle/>
          <a:p>
            <a:pPr lvl="0"/>
            <a:r>
              <a:rPr lang="en-US" b="1" dirty="0"/>
              <a:t>Implementation</a:t>
            </a:r>
          </a:p>
          <a:p>
            <a:pPr marL="285750" lvl="0" indent="-285750">
              <a:buFont typeface="Arial" panose="020B0604020202020204" pitchFamily="34" charset="0"/>
              <a:buChar char="•"/>
            </a:pPr>
            <a:r>
              <a:rPr lang="en-US" dirty="0"/>
              <a:t>Feature client success stories during any fundraising effort. </a:t>
            </a:r>
          </a:p>
          <a:p>
            <a:pPr marL="285750" lvl="0" indent="-285750">
              <a:buFont typeface="Arial" panose="020B0604020202020204" pitchFamily="34" charset="0"/>
              <a:buChar char="•"/>
            </a:pPr>
            <a:r>
              <a:rPr lang="en-US" dirty="0"/>
              <a:t>Conduct a survey to elicit feedback after any major fundraiser.</a:t>
            </a:r>
          </a:p>
          <a:p>
            <a:pPr marL="285750" lvl="0" indent="-285750">
              <a:buFont typeface="Arial" panose="020B0604020202020204" pitchFamily="34" charset="0"/>
              <a:buChar char="•"/>
            </a:pPr>
            <a:r>
              <a:rPr lang="en-US" dirty="0"/>
              <a:t>Add a celebration event in the spring.  </a:t>
            </a:r>
          </a:p>
          <a:p>
            <a:pPr marL="285750" lvl="0" indent="-285750">
              <a:buFont typeface="Arial" panose="020B0604020202020204" pitchFamily="34" charset="0"/>
              <a:buChar char="•"/>
            </a:pPr>
            <a:r>
              <a:rPr lang="en-US" dirty="0"/>
              <a:t>Develop a digital fundraising strategy.</a:t>
            </a:r>
          </a:p>
          <a:p>
            <a:pPr marL="285750" lvl="0" indent="-285750">
              <a:buFont typeface="Arial" panose="020B0604020202020204" pitchFamily="34" charset="0"/>
              <a:buChar char="•"/>
            </a:pPr>
            <a:r>
              <a:rPr lang="en-US" dirty="0"/>
              <a:t>Enhance existing fundraiser.</a:t>
            </a:r>
          </a:p>
          <a:p>
            <a:pPr marL="285750" lvl="0" indent="-285750">
              <a:buFont typeface="Arial" panose="020B0604020202020204" pitchFamily="34" charset="0"/>
              <a:buChar char="•"/>
            </a:pPr>
            <a:r>
              <a:rPr lang="en-US" dirty="0"/>
              <a:t>Secure donations from retail corporate sponsors with local in-store programs. </a:t>
            </a:r>
          </a:p>
          <a:p>
            <a:pPr marL="285750" lvl="0" indent="-285750">
              <a:buFont typeface="Arial" panose="020B0604020202020204" pitchFamily="34" charset="0"/>
              <a:buChar char="•"/>
            </a:pPr>
            <a:r>
              <a:rPr lang="en-US" dirty="0"/>
              <a:t>Donations to nonprofit organizations increase when they receive agency certification.</a:t>
            </a:r>
          </a:p>
          <a:p>
            <a:endParaRPr lang="en-US" dirty="0"/>
          </a:p>
        </p:txBody>
      </p:sp>
      <p:sp>
        <p:nvSpPr>
          <p:cNvPr id="30" name="TextBox 29">
            <a:extLst>
              <a:ext uri="{FF2B5EF4-FFF2-40B4-BE49-F238E27FC236}">
                <a16:creationId xmlns:a16="http://schemas.microsoft.com/office/drawing/2014/main" id="{2A444D18-439F-4DD4-AEED-09CE575E699F}"/>
              </a:ext>
            </a:extLst>
          </p:cNvPr>
          <p:cNvSpPr txBox="1"/>
          <p:nvPr/>
        </p:nvSpPr>
        <p:spPr>
          <a:xfrm>
            <a:off x="6400800" y="2959464"/>
            <a:ext cx="5245768" cy="2031325"/>
          </a:xfrm>
          <a:prstGeom prst="rect">
            <a:avLst/>
          </a:prstGeom>
          <a:solidFill>
            <a:srgbClr val="92D050"/>
          </a:solidFill>
        </p:spPr>
        <p:txBody>
          <a:bodyPr wrap="square" rtlCol="0">
            <a:spAutoFit/>
          </a:bodyPr>
          <a:lstStyle/>
          <a:p>
            <a:pPr lvl="0"/>
            <a:r>
              <a:rPr lang="en-US" b="1" dirty="0"/>
              <a:t>Critical Success Factors</a:t>
            </a:r>
          </a:p>
          <a:p>
            <a:pPr marL="285750" lvl="0" indent="-285750">
              <a:buFont typeface="Arial" panose="020B0604020202020204" pitchFamily="34" charset="0"/>
              <a:buChar char="•"/>
            </a:pPr>
            <a:r>
              <a:rPr lang="en-US" dirty="0"/>
              <a:t>Support from YMI leadership for additional fundraising projects.</a:t>
            </a:r>
          </a:p>
          <a:p>
            <a:pPr marL="285750" lvl="0" indent="-285750">
              <a:buFont typeface="Arial" panose="020B0604020202020204" pitchFamily="34" charset="0"/>
              <a:buChar char="•"/>
            </a:pPr>
            <a:r>
              <a:rPr lang="en-US" dirty="0"/>
              <a:t>Staff to implement and execute on the above ideas.</a:t>
            </a:r>
          </a:p>
          <a:p>
            <a:pPr marL="285750" lvl="0" indent="-285750">
              <a:buFont typeface="Arial" panose="020B0604020202020204" pitchFamily="34" charset="0"/>
              <a:buChar char="•"/>
            </a:pPr>
            <a:r>
              <a:rPr lang="en-US" dirty="0"/>
              <a:t>Tools required to support the additional tasks.</a:t>
            </a:r>
          </a:p>
          <a:p>
            <a:endParaRPr lang="en-US" dirty="0"/>
          </a:p>
        </p:txBody>
      </p:sp>
      <p:sp>
        <p:nvSpPr>
          <p:cNvPr id="21" name="TextBox 20">
            <a:extLst>
              <a:ext uri="{FF2B5EF4-FFF2-40B4-BE49-F238E27FC236}">
                <a16:creationId xmlns:a16="http://schemas.microsoft.com/office/drawing/2014/main" id="{BD2011EC-2B56-48DA-A057-F5A7A7BA8DC7}"/>
              </a:ext>
            </a:extLst>
          </p:cNvPr>
          <p:cNvSpPr txBox="1"/>
          <p:nvPr/>
        </p:nvSpPr>
        <p:spPr>
          <a:xfrm>
            <a:off x="9322441" y="478810"/>
            <a:ext cx="3077864" cy="461665"/>
          </a:xfrm>
          <a:prstGeom prst="rect">
            <a:avLst/>
          </a:prstGeom>
          <a:noFill/>
        </p:spPr>
        <p:txBody>
          <a:bodyPr wrap="square" rtlCol="0">
            <a:spAutoFit/>
          </a:bodyPr>
          <a:lstStyle/>
          <a:p>
            <a:r>
              <a:rPr lang="en-US" sz="2400" dirty="0">
                <a:solidFill>
                  <a:schemeClr val="bg1"/>
                </a:solidFill>
              </a:rPr>
              <a:t>YMI Needs Analysis</a:t>
            </a:r>
          </a:p>
        </p:txBody>
      </p:sp>
      <p:sp>
        <p:nvSpPr>
          <p:cNvPr id="2" name="Slide Number Placeholder 1">
            <a:extLst>
              <a:ext uri="{FF2B5EF4-FFF2-40B4-BE49-F238E27FC236}">
                <a16:creationId xmlns:a16="http://schemas.microsoft.com/office/drawing/2014/main" id="{BE3962E3-5AB2-4795-98DE-611510B9DCF8}"/>
              </a:ext>
            </a:extLst>
          </p:cNvPr>
          <p:cNvSpPr>
            <a:spLocks noGrp="1"/>
          </p:cNvSpPr>
          <p:nvPr>
            <p:ph type="sldNum" sz="quarter" idx="12"/>
          </p:nvPr>
        </p:nvSpPr>
        <p:spPr/>
        <p:txBody>
          <a:bodyPr/>
          <a:lstStyle/>
          <a:p>
            <a:r>
              <a:rPr lang="en-US" dirty="0"/>
              <a:t>Slide|</a:t>
            </a:r>
            <a:fld id="{D77904AE-D834-4AD6-89F9-4C034696A1F7}" type="slidenum">
              <a:rPr lang="en-US" smtClean="0"/>
              <a:t>10</a:t>
            </a:fld>
            <a:endParaRPr lang="en-US" dirty="0"/>
          </a:p>
        </p:txBody>
      </p:sp>
      <p:pic>
        <p:nvPicPr>
          <p:cNvPr id="13" name="Picture 12" descr="A close up of a logo&#10;&#10;Description automatically generated">
            <a:extLst>
              <a:ext uri="{FF2B5EF4-FFF2-40B4-BE49-F238E27FC236}">
                <a16:creationId xmlns:a16="http://schemas.microsoft.com/office/drawing/2014/main" id="{26B77085-D25F-4F75-91C9-F9DA8556E0FE}"/>
              </a:ext>
            </a:extLst>
          </p:cNvPr>
          <p:cNvPicPr>
            <a:picLocks noChangeAspect="1"/>
          </p:cNvPicPr>
          <p:nvPr/>
        </p:nvPicPr>
        <p:blipFill rotWithShape="1">
          <a:blip r:embed="rId2">
            <a:extLst>
              <a:ext uri="{28A0092B-C50C-407E-A947-70E740481C1C}">
                <a14:useLocalDpi xmlns:a14="http://schemas.microsoft.com/office/drawing/2010/main" val="0"/>
              </a:ext>
            </a:extLst>
          </a:blip>
          <a:srcRect l="15313" t="16414" r="10729" b="14738"/>
          <a:stretch/>
        </p:blipFill>
        <p:spPr>
          <a:xfrm>
            <a:off x="10469366" y="5501230"/>
            <a:ext cx="1017545" cy="855120"/>
          </a:xfrm>
          <a:prstGeom prst="rect">
            <a:avLst/>
          </a:prstGeom>
        </p:spPr>
      </p:pic>
      <p:sp>
        <p:nvSpPr>
          <p:cNvPr id="14" name="TextBox 13">
            <a:extLst>
              <a:ext uri="{FF2B5EF4-FFF2-40B4-BE49-F238E27FC236}">
                <a16:creationId xmlns:a16="http://schemas.microsoft.com/office/drawing/2014/main" id="{3E4E136E-0E5F-4989-987F-A13021095A9C}"/>
              </a:ext>
            </a:extLst>
          </p:cNvPr>
          <p:cNvSpPr txBox="1"/>
          <p:nvPr/>
        </p:nvSpPr>
        <p:spPr>
          <a:xfrm>
            <a:off x="295666" y="328110"/>
            <a:ext cx="5433621" cy="707886"/>
          </a:xfrm>
          <a:prstGeom prst="rect">
            <a:avLst/>
          </a:prstGeom>
          <a:noFill/>
        </p:spPr>
        <p:txBody>
          <a:bodyPr wrap="square" rtlCol="0">
            <a:spAutoFit/>
          </a:bodyPr>
          <a:lstStyle/>
          <a:p>
            <a:r>
              <a:rPr lang="en-US" sz="4000" dirty="0">
                <a:solidFill>
                  <a:schemeClr val="bg1"/>
                </a:solidFill>
              </a:rPr>
              <a:t>RECOMMENDATIONS</a:t>
            </a:r>
          </a:p>
        </p:txBody>
      </p:sp>
    </p:spTree>
    <p:extLst>
      <p:ext uri="{BB962C8B-B14F-4D97-AF65-F5344CB8AC3E}">
        <p14:creationId xmlns:p14="http://schemas.microsoft.com/office/powerpoint/2010/main" val="821019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6F10C4DF-8B77-48A9-AA1F-2A59106EB994}"/>
              </a:ext>
            </a:extLst>
          </p:cNvPr>
          <p:cNvSpPr txBox="1"/>
          <p:nvPr/>
        </p:nvSpPr>
        <p:spPr>
          <a:xfrm>
            <a:off x="586153" y="1729808"/>
            <a:ext cx="11060415" cy="523220"/>
          </a:xfrm>
          <a:prstGeom prst="rect">
            <a:avLst/>
          </a:prstGeom>
          <a:solidFill>
            <a:srgbClr val="92D050"/>
          </a:solidFill>
        </p:spPr>
        <p:txBody>
          <a:bodyPr wrap="square" rtlCol="0">
            <a:spAutoFit/>
          </a:bodyPr>
          <a:lstStyle/>
          <a:p>
            <a:r>
              <a:rPr lang="en-US" sz="2800" dirty="0"/>
              <a:t>CLIENT</a:t>
            </a:r>
          </a:p>
        </p:txBody>
      </p:sp>
      <p:cxnSp>
        <p:nvCxnSpPr>
          <p:cNvPr id="17" name="Straight Connector 16">
            <a:extLst>
              <a:ext uri="{FF2B5EF4-FFF2-40B4-BE49-F238E27FC236}">
                <a16:creationId xmlns:a16="http://schemas.microsoft.com/office/drawing/2014/main" id="{D7A9588E-430E-4B1A-BB00-7617DF555975}"/>
              </a:ext>
            </a:extLst>
          </p:cNvPr>
          <p:cNvCxnSpPr/>
          <p:nvPr/>
        </p:nvCxnSpPr>
        <p:spPr>
          <a:xfrm>
            <a:off x="8328074" y="4248443"/>
            <a:ext cx="379358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Picture 2" descr="A close up of a logo&#10;&#10;Description automatically generated">
            <a:extLst>
              <a:ext uri="{FF2B5EF4-FFF2-40B4-BE49-F238E27FC236}">
                <a16:creationId xmlns:a16="http://schemas.microsoft.com/office/drawing/2014/main" id="{69181A9C-76BD-4B27-B372-C9058EC7A4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667" y="3459664"/>
            <a:ext cx="2029034" cy="1577558"/>
          </a:xfrm>
          <a:prstGeom prst="rect">
            <a:avLst/>
          </a:prstGeom>
        </p:spPr>
      </p:pic>
      <p:sp>
        <p:nvSpPr>
          <p:cNvPr id="16" name="TextBox 15">
            <a:extLst>
              <a:ext uri="{FF2B5EF4-FFF2-40B4-BE49-F238E27FC236}">
                <a16:creationId xmlns:a16="http://schemas.microsoft.com/office/drawing/2014/main" id="{DC4F26BA-F53C-42F0-AA98-D2698B20B568}"/>
              </a:ext>
            </a:extLst>
          </p:cNvPr>
          <p:cNvSpPr txBox="1"/>
          <p:nvPr/>
        </p:nvSpPr>
        <p:spPr>
          <a:xfrm>
            <a:off x="586154" y="2277358"/>
            <a:ext cx="11535504" cy="923330"/>
          </a:xfrm>
          <a:prstGeom prst="rect">
            <a:avLst/>
          </a:prstGeom>
          <a:noFill/>
        </p:spPr>
        <p:txBody>
          <a:bodyPr wrap="square" rtlCol="0">
            <a:spAutoFit/>
          </a:bodyPr>
          <a:lstStyle/>
          <a:p>
            <a:r>
              <a:rPr lang="en-US" dirty="0"/>
              <a:t>Youth Mentoring Initiative (YMI) is a nonprofit organization in Fishers, Indiana, that collaborates with the Hamilton Southeastern School Corporation to provide caring adults mentors during the school day to help students-in-need navigate various challenges in their lives.</a:t>
            </a:r>
          </a:p>
        </p:txBody>
      </p:sp>
      <p:sp>
        <p:nvSpPr>
          <p:cNvPr id="22" name="TextBox 21">
            <a:extLst>
              <a:ext uri="{FF2B5EF4-FFF2-40B4-BE49-F238E27FC236}">
                <a16:creationId xmlns:a16="http://schemas.microsoft.com/office/drawing/2014/main" id="{CB631399-9964-4FD4-8F80-7177F98D4169}"/>
              </a:ext>
            </a:extLst>
          </p:cNvPr>
          <p:cNvSpPr txBox="1"/>
          <p:nvPr/>
        </p:nvSpPr>
        <p:spPr>
          <a:xfrm>
            <a:off x="2639542" y="3426302"/>
            <a:ext cx="9007026" cy="523220"/>
          </a:xfrm>
          <a:prstGeom prst="rect">
            <a:avLst/>
          </a:prstGeom>
          <a:solidFill>
            <a:srgbClr val="92D050"/>
          </a:solidFill>
        </p:spPr>
        <p:txBody>
          <a:bodyPr wrap="square" rtlCol="0">
            <a:spAutoFit/>
          </a:bodyPr>
          <a:lstStyle/>
          <a:p>
            <a:r>
              <a:rPr lang="en-US" sz="2800" dirty="0"/>
              <a:t>AIM</a:t>
            </a:r>
          </a:p>
        </p:txBody>
      </p:sp>
      <p:sp>
        <p:nvSpPr>
          <p:cNvPr id="23" name="TextBox 22">
            <a:extLst>
              <a:ext uri="{FF2B5EF4-FFF2-40B4-BE49-F238E27FC236}">
                <a16:creationId xmlns:a16="http://schemas.microsoft.com/office/drawing/2014/main" id="{4A9C7D31-4868-415C-928D-61A4BC3D738E}"/>
              </a:ext>
            </a:extLst>
          </p:cNvPr>
          <p:cNvSpPr txBox="1"/>
          <p:nvPr/>
        </p:nvSpPr>
        <p:spPr>
          <a:xfrm>
            <a:off x="2639542" y="4072833"/>
            <a:ext cx="9007026" cy="1200329"/>
          </a:xfrm>
          <a:prstGeom prst="rect">
            <a:avLst/>
          </a:prstGeom>
          <a:noFill/>
        </p:spPr>
        <p:txBody>
          <a:bodyPr wrap="square" rtlCol="0">
            <a:spAutoFit/>
          </a:bodyPr>
          <a:lstStyle/>
          <a:p>
            <a:r>
              <a:rPr lang="en-US" dirty="0"/>
              <a:t>To assist Youth Mentoring Initiative (YMI) in understanding funding opportunities that will help them close the gap between their current funding and the funding needed as the number of students in need of mentoring increases.</a:t>
            </a:r>
            <a:br>
              <a:rPr lang="en-US" dirty="0"/>
            </a:br>
            <a:endParaRPr lang="en-US" dirty="0"/>
          </a:p>
        </p:txBody>
      </p:sp>
      <p:sp>
        <p:nvSpPr>
          <p:cNvPr id="2" name="Slide Number Placeholder 1">
            <a:extLst>
              <a:ext uri="{FF2B5EF4-FFF2-40B4-BE49-F238E27FC236}">
                <a16:creationId xmlns:a16="http://schemas.microsoft.com/office/drawing/2014/main" id="{09A43F68-E8ED-473B-B15F-0508B0D6EE5A}"/>
              </a:ext>
            </a:extLst>
          </p:cNvPr>
          <p:cNvSpPr>
            <a:spLocks noGrp="1"/>
          </p:cNvSpPr>
          <p:nvPr>
            <p:ph type="sldNum" sz="quarter" idx="12"/>
          </p:nvPr>
        </p:nvSpPr>
        <p:spPr/>
        <p:txBody>
          <a:bodyPr/>
          <a:lstStyle/>
          <a:p>
            <a:r>
              <a:rPr lang="en-US" dirty="0"/>
              <a:t>Slide|</a:t>
            </a:r>
            <a:fld id="{D77904AE-D834-4AD6-89F9-4C034696A1F7}" type="slidenum">
              <a:rPr lang="en-US" smtClean="0"/>
              <a:t>2</a:t>
            </a:fld>
            <a:endParaRPr lang="en-US" dirty="0"/>
          </a:p>
        </p:txBody>
      </p:sp>
      <p:pic>
        <p:nvPicPr>
          <p:cNvPr id="11" name="Picture 10" descr="A close up of a logo&#10;&#10;Description automatically generated">
            <a:extLst>
              <a:ext uri="{FF2B5EF4-FFF2-40B4-BE49-F238E27FC236}">
                <a16:creationId xmlns:a16="http://schemas.microsoft.com/office/drawing/2014/main" id="{63D92414-4C09-4014-9A9F-BD984D8BABE8}"/>
              </a:ext>
            </a:extLst>
          </p:cNvPr>
          <p:cNvPicPr>
            <a:picLocks noChangeAspect="1"/>
          </p:cNvPicPr>
          <p:nvPr/>
        </p:nvPicPr>
        <p:blipFill rotWithShape="1">
          <a:blip r:embed="rId3">
            <a:extLst>
              <a:ext uri="{28A0092B-C50C-407E-A947-70E740481C1C}">
                <a14:useLocalDpi xmlns:a14="http://schemas.microsoft.com/office/drawing/2010/main" val="0"/>
              </a:ext>
            </a:extLst>
          </a:blip>
          <a:srcRect l="15313" t="16414" r="10729" b="14738"/>
          <a:stretch/>
        </p:blipFill>
        <p:spPr>
          <a:xfrm>
            <a:off x="10469366" y="5501230"/>
            <a:ext cx="1017545" cy="855120"/>
          </a:xfrm>
          <a:prstGeom prst="rect">
            <a:avLst/>
          </a:prstGeom>
        </p:spPr>
      </p:pic>
      <p:sp>
        <p:nvSpPr>
          <p:cNvPr id="5" name="TextBox 4">
            <a:extLst>
              <a:ext uri="{FF2B5EF4-FFF2-40B4-BE49-F238E27FC236}">
                <a16:creationId xmlns:a16="http://schemas.microsoft.com/office/drawing/2014/main" id="{53D6B18D-8807-4A98-BFF0-CE992B8B7882}"/>
              </a:ext>
            </a:extLst>
          </p:cNvPr>
          <p:cNvSpPr txBox="1"/>
          <p:nvPr/>
        </p:nvSpPr>
        <p:spPr>
          <a:xfrm>
            <a:off x="295667" y="328110"/>
            <a:ext cx="4533508" cy="707886"/>
          </a:xfrm>
          <a:prstGeom prst="rect">
            <a:avLst/>
          </a:prstGeom>
          <a:noFill/>
        </p:spPr>
        <p:txBody>
          <a:bodyPr wrap="square" rtlCol="0">
            <a:spAutoFit/>
          </a:bodyPr>
          <a:lstStyle/>
          <a:p>
            <a:r>
              <a:rPr lang="en-US" sz="4000" dirty="0">
                <a:solidFill>
                  <a:schemeClr val="bg1"/>
                </a:solidFill>
              </a:rPr>
              <a:t>CLIENT &amp; AIM</a:t>
            </a:r>
          </a:p>
        </p:txBody>
      </p:sp>
    </p:spTree>
    <p:extLst>
      <p:ext uri="{BB962C8B-B14F-4D97-AF65-F5344CB8AC3E}">
        <p14:creationId xmlns:p14="http://schemas.microsoft.com/office/powerpoint/2010/main" val="1650854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6F10C4DF-8B77-48A9-AA1F-2A59106EB994}"/>
              </a:ext>
            </a:extLst>
          </p:cNvPr>
          <p:cNvSpPr txBox="1"/>
          <p:nvPr/>
        </p:nvSpPr>
        <p:spPr>
          <a:xfrm>
            <a:off x="586153" y="1729808"/>
            <a:ext cx="11060415" cy="523220"/>
          </a:xfrm>
          <a:prstGeom prst="rect">
            <a:avLst/>
          </a:prstGeom>
          <a:solidFill>
            <a:srgbClr val="92D050"/>
          </a:solidFill>
        </p:spPr>
        <p:txBody>
          <a:bodyPr wrap="square" rtlCol="0">
            <a:spAutoFit/>
          </a:bodyPr>
          <a:lstStyle/>
          <a:p>
            <a:r>
              <a:rPr lang="en-US" sz="2800" dirty="0"/>
              <a:t>FRAME FACTORS</a:t>
            </a:r>
          </a:p>
        </p:txBody>
      </p:sp>
      <p:cxnSp>
        <p:nvCxnSpPr>
          <p:cNvPr id="17" name="Straight Connector 16">
            <a:extLst>
              <a:ext uri="{FF2B5EF4-FFF2-40B4-BE49-F238E27FC236}">
                <a16:creationId xmlns:a16="http://schemas.microsoft.com/office/drawing/2014/main" id="{D7A9588E-430E-4B1A-BB00-7617DF555975}"/>
              </a:ext>
            </a:extLst>
          </p:cNvPr>
          <p:cNvCxnSpPr/>
          <p:nvPr/>
        </p:nvCxnSpPr>
        <p:spPr>
          <a:xfrm>
            <a:off x="8328074" y="4248443"/>
            <a:ext cx="379358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C4F26BA-F53C-42F0-AA98-D2698B20B568}"/>
              </a:ext>
            </a:extLst>
          </p:cNvPr>
          <p:cNvSpPr txBox="1"/>
          <p:nvPr/>
        </p:nvSpPr>
        <p:spPr>
          <a:xfrm>
            <a:off x="586154" y="2848687"/>
            <a:ext cx="11535504" cy="1754326"/>
          </a:xfrm>
          <a:prstGeom prst="rect">
            <a:avLst/>
          </a:prstGeom>
          <a:noFill/>
        </p:spPr>
        <p:txBody>
          <a:bodyPr wrap="square" rtlCol="0">
            <a:spAutoFit/>
          </a:bodyPr>
          <a:lstStyle/>
          <a:p>
            <a:pPr marL="285750" indent="-285750">
              <a:buFont typeface="Arial" panose="020B0604020202020204" pitchFamily="34" charset="0"/>
              <a:buChar char="•"/>
            </a:pPr>
            <a:r>
              <a:rPr lang="en-US" dirty="0"/>
              <a:t>INTERNAL</a:t>
            </a:r>
          </a:p>
          <a:p>
            <a:pPr marL="742950" lvl="1" indent="-285750">
              <a:buFont typeface="Courier New" panose="02070309020205020404" pitchFamily="49" charset="0"/>
              <a:buChar char="o"/>
            </a:pPr>
            <a:r>
              <a:rPr lang="en-US" dirty="0"/>
              <a:t>A timeline of 12 weeks to collect and analyze data and report findings and recommendations.</a:t>
            </a:r>
          </a:p>
          <a:p>
            <a:pPr marL="285750" indent="-285750">
              <a:buFont typeface="Arial" panose="020B0604020202020204" pitchFamily="34" charset="0"/>
              <a:buChar char="•"/>
            </a:pPr>
            <a:r>
              <a:rPr lang="en-US" dirty="0"/>
              <a:t>EXTERNAL</a:t>
            </a:r>
          </a:p>
          <a:p>
            <a:pPr marL="742950" lvl="1" indent="-285750">
              <a:buFont typeface="Courier New" panose="02070309020205020404" pitchFamily="49" charset="0"/>
              <a:buChar char="o"/>
            </a:pPr>
            <a:r>
              <a:rPr lang="en-US" dirty="0"/>
              <a:t>Building trust with other nonprofits to learn about their fundraising needs and strategies.</a:t>
            </a:r>
          </a:p>
          <a:p>
            <a:pPr marL="742950" lvl="1" indent="-285750">
              <a:buFont typeface="Courier New" panose="02070309020205020404" pitchFamily="49" charset="0"/>
              <a:buChar char="o"/>
            </a:pPr>
            <a:r>
              <a:rPr lang="en-US" dirty="0"/>
              <a:t>Availability of donors to complete our surveys.</a:t>
            </a:r>
          </a:p>
          <a:p>
            <a:pPr marL="742950" lvl="1" indent="-285750">
              <a:buFont typeface="Courier New" panose="02070309020205020404" pitchFamily="49" charset="0"/>
              <a:buChar char="o"/>
            </a:pPr>
            <a:r>
              <a:rPr lang="en-US" dirty="0"/>
              <a:t>Availability of other nonprofit leaders for interviewing.</a:t>
            </a:r>
          </a:p>
        </p:txBody>
      </p:sp>
      <p:sp>
        <p:nvSpPr>
          <p:cNvPr id="23" name="TextBox 22">
            <a:extLst>
              <a:ext uri="{FF2B5EF4-FFF2-40B4-BE49-F238E27FC236}">
                <a16:creationId xmlns:a16="http://schemas.microsoft.com/office/drawing/2014/main" id="{4A9C7D31-4868-415C-928D-61A4BC3D738E}"/>
              </a:ext>
            </a:extLst>
          </p:cNvPr>
          <p:cNvSpPr txBox="1"/>
          <p:nvPr/>
        </p:nvSpPr>
        <p:spPr>
          <a:xfrm>
            <a:off x="586153" y="2378911"/>
            <a:ext cx="10955535" cy="369332"/>
          </a:xfrm>
          <a:prstGeom prst="rect">
            <a:avLst/>
          </a:prstGeom>
          <a:solidFill>
            <a:schemeClr val="bg1"/>
          </a:solidFill>
        </p:spPr>
        <p:txBody>
          <a:bodyPr wrap="square" rtlCol="0">
            <a:spAutoFit/>
          </a:bodyPr>
          <a:lstStyle/>
          <a:p>
            <a:r>
              <a:rPr lang="en-US" b="1" dirty="0"/>
              <a:t>Frame factors are internal and external conditions that interfered with timely collection of data. </a:t>
            </a:r>
          </a:p>
        </p:txBody>
      </p:sp>
      <p:sp>
        <p:nvSpPr>
          <p:cNvPr id="2" name="Slide Number Placeholder 1">
            <a:extLst>
              <a:ext uri="{FF2B5EF4-FFF2-40B4-BE49-F238E27FC236}">
                <a16:creationId xmlns:a16="http://schemas.microsoft.com/office/drawing/2014/main" id="{724CF9AE-8081-4035-B40D-26E554D22D8D}"/>
              </a:ext>
            </a:extLst>
          </p:cNvPr>
          <p:cNvSpPr>
            <a:spLocks noGrp="1"/>
          </p:cNvSpPr>
          <p:nvPr>
            <p:ph type="sldNum" sz="quarter" idx="12"/>
          </p:nvPr>
        </p:nvSpPr>
        <p:spPr/>
        <p:txBody>
          <a:bodyPr/>
          <a:lstStyle/>
          <a:p>
            <a:r>
              <a:rPr lang="en-US" dirty="0"/>
              <a:t>Slide|</a:t>
            </a:r>
            <a:fld id="{D77904AE-D834-4AD6-89F9-4C034696A1F7}" type="slidenum">
              <a:rPr lang="en-US" smtClean="0"/>
              <a:t>3</a:t>
            </a:fld>
            <a:endParaRPr lang="en-US" dirty="0"/>
          </a:p>
        </p:txBody>
      </p:sp>
      <p:pic>
        <p:nvPicPr>
          <p:cNvPr id="9" name="Picture 8" descr="A close up of a logo&#10;&#10;Description automatically generated">
            <a:extLst>
              <a:ext uri="{FF2B5EF4-FFF2-40B4-BE49-F238E27FC236}">
                <a16:creationId xmlns:a16="http://schemas.microsoft.com/office/drawing/2014/main" id="{CD0190C4-27AE-43B5-B24C-FC7BB9EEBE33}"/>
              </a:ext>
            </a:extLst>
          </p:cNvPr>
          <p:cNvPicPr>
            <a:picLocks noChangeAspect="1"/>
          </p:cNvPicPr>
          <p:nvPr/>
        </p:nvPicPr>
        <p:blipFill rotWithShape="1">
          <a:blip r:embed="rId2">
            <a:extLst>
              <a:ext uri="{28A0092B-C50C-407E-A947-70E740481C1C}">
                <a14:useLocalDpi xmlns:a14="http://schemas.microsoft.com/office/drawing/2010/main" val="0"/>
              </a:ext>
            </a:extLst>
          </a:blip>
          <a:srcRect l="15313" t="16414" r="10729" b="14738"/>
          <a:stretch/>
        </p:blipFill>
        <p:spPr>
          <a:xfrm>
            <a:off x="10469366" y="5501230"/>
            <a:ext cx="1017545" cy="855120"/>
          </a:xfrm>
          <a:prstGeom prst="rect">
            <a:avLst/>
          </a:prstGeom>
        </p:spPr>
      </p:pic>
      <p:sp>
        <p:nvSpPr>
          <p:cNvPr id="10" name="TextBox 9">
            <a:extLst>
              <a:ext uri="{FF2B5EF4-FFF2-40B4-BE49-F238E27FC236}">
                <a16:creationId xmlns:a16="http://schemas.microsoft.com/office/drawing/2014/main" id="{85FE997B-1F5A-4963-9BE9-680518CEC1D4}"/>
              </a:ext>
            </a:extLst>
          </p:cNvPr>
          <p:cNvSpPr txBox="1"/>
          <p:nvPr/>
        </p:nvSpPr>
        <p:spPr>
          <a:xfrm>
            <a:off x="295667" y="328110"/>
            <a:ext cx="4533508" cy="707886"/>
          </a:xfrm>
          <a:prstGeom prst="rect">
            <a:avLst/>
          </a:prstGeom>
          <a:noFill/>
        </p:spPr>
        <p:txBody>
          <a:bodyPr wrap="square" rtlCol="0">
            <a:spAutoFit/>
          </a:bodyPr>
          <a:lstStyle/>
          <a:p>
            <a:r>
              <a:rPr lang="en-US" sz="4000" dirty="0">
                <a:solidFill>
                  <a:schemeClr val="bg1"/>
                </a:solidFill>
              </a:rPr>
              <a:t>FRAME FACTORS</a:t>
            </a:r>
          </a:p>
        </p:txBody>
      </p:sp>
    </p:spTree>
    <p:extLst>
      <p:ext uri="{BB962C8B-B14F-4D97-AF65-F5344CB8AC3E}">
        <p14:creationId xmlns:p14="http://schemas.microsoft.com/office/powerpoint/2010/main" val="2365945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6F10C4DF-8B77-48A9-AA1F-2A59106EB994}"/>
              </a:ext>
            </a:extLst>
          </p:cNvPr>
          <p:cNvSpPr txBox="1"/>
          <p:nvPr/>
        </p:nvSpPr>
        <p:spPr>
          <a:xfrm>
            <a:off x="586153" y="1729808"/>
            <a:ext cx="11060415" cy="523220"/>
          </a:xfrm>
          <a:prstGeom prst="rect">
            <a:avLst/>
          </a:prstGeom>
          <a:solidFill>
            <a:srgbClr val="92D050"/>
          </a:solidFill>
        </p:spPr>
        <p:txBody>
          <a:bodyPr wrap="square" rtlCol="0">
            <a:spAutoFit/>
          </a:bodyPr>
          <a:lstStyle/>
          <a:p>
            <a:r>
              <a:rPr lang="en-US" sz="2800" dirty="0"/>
              <a:t>METHODOLOGY</a:t>
            </a:r>
          </a:p>
        </p:txBody>
      </p:sp>
      <p:cxnSp>
        <p:nvCxnSpPr>
          <p:cNvPr id="17" name="Straight Connector 16">
            <a:extLst>
              <a:ext uri="{FF2B5EF4-FFF2-40B4-BE49-F238E27FC236}">
                <a16:creationId xmlns:a16="http://schemas.microsoft.com/office/drawing/2014/main" id="{D7A9588E-430E-4B1A-BB00-7617DF555975}"/>
              </a:ext>
            </a:extLst>
          </p:cNvPr>
          <p:cNvCxnSpPr/>
          <p:nvPr/>
        </p:nvCxnSpPr>
        <p:spPr>
          <a:xfrm>
            <a:off x="8328074" y="4248443"/>
            <a:ext cx="379358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F6887AC3-D43F-41E2-830C-99C9BA6D33B8}"/>
              </a:ext>
            </a:extLst>
          </p:cNvPr>
          <p:cNvSpPr txBox="1"/>
          <p:nvPr/>
        </p:nvSpPr>
        <p:spPr>
          <a:xfrm>
            <a:off x="9322441" y="478810"/>
            <a:ext cx="3077864" cy="461665"/>
          </a:xfrm>
          <a:prstGeom prst="rect">
            <a:avLst/>
          </a:prstGeom>
          <a:noFill/>
        </p:spPr>
        <p:txBody>
          <a:bodyPr wrap="square" rtlCol="0">
            <a:spAutoFit/>
          </a:bodyPr>
          <a:lstStyle/>
          <a:p>
            <a:r>
              <a:rPr lang="en-US" sz="2400" dirty="0">
                <a:solidFill>
                  <a:schemeClr val="bg1"/>
                </a:solidFill>
              </a:rPr>
              <a:t>YMI Needs Analysis</a:t>
            </a:r>
          </a:p>
        </p:txBody>
      </p:sp>
      <p:sp>
        <p:nvSpPr>
          <p:cNvPr id="4" name="Slide Number Placeholder 3">
            <a:extLst>
              <a:ext uri="{FF2B5EF4-FFF2-40B4-BE49-F238E27FC236}">
                <a16:creationId xmlns:a16="http://schemas.microsoft.com/office/drawing/2014/main" id="{FD547866-33D5-41DA-89BF-89AE8D614E33}"/>
              </a:ext>
            </a:extLst>
          </p:cNvPr>
          <p:cNvSpPr>
            <a:spLocks noGrp="1"/>
          </p:cNvSpPr>
          <p:nvPr>
            <p:ph type="sldNum" sz="quarter" idx="12"/>
          </p:nvPr>
        </p:nvSpPr>
        <p:spPr/>
        <p:txBody>
          <a:bodyPr/>
          <a:lstStyle/>
          <a:p>
            <a:r>
              <a:rPr lang="en-US" dirty="0"/>
              <a:t>Slide|</a:t>
            </a:r>
            <a:fld id="{D77904AE-D834-4AD6-89F9-4C034696A1F7}" type="slidenum">
              <a:rPr lang="en-US" smtClean="0"/>
              <a:t>4</a:t>
            </a:fld>
            <a:endParaRPr lang="en-US" dirty="0"/>
          </a:p>
        </p:txBody>
      </p:sp>
      <p:pic>
        <p:nvPicPr>
          <p:cNvPr id="12" name="Picture 11" descr="A close up of a logo&#10;&#10;Description automatically generated">
            <a:extLst>
              <a:ext uri="{FF2B5EF4-FFF2-40B4-BE49-F238E27FC236}">
                <a16:creationId xmlns:a16="http://schemas.microsoft.com/office/drawing/2014/main" id="{3AD02B60-A041-4CA7-B490-5D403719CED7}"/>
              </a:ext>
            </a:extLst>
          </p:cNvPr>
          <p:cNvPicPr>
            <a:picLocks noChangeAspect="1"/>
          </p:cNvPicPr>
          <p:nvPr/>
        </p:nvPicPr>
        <p:blipFill rotWithShape="1">
          <a:blip r:embed="rId2">
            <a:extLst>
              <a:ext uri="{28A0092B-C50C-407E-A947-70E740481C1C}">
                <a14:useLocalDpi xmlns:a14="http://schemas.microsoft.com/office/drawing/2010/main" val="0"/>
              </a:ext>
            </a:extLst>
          </a:blip>
          <a:srcRect l="15313" t="16414" r="10729" b="14738"/>
          <a:stretch/>
        </p:blipFill>
        <p:spPr>
          <a:xfrm>
            <a:off x="10469366" y="5501230"/>
            <a:ext cx="1017545" cy="855120"/>
          </a:xfrm>
          <a:prstGeom prst="rect">
            <a:avLst/>
          </a:prstGeom>
        </p:spPr>
      </p:pic>
      <p:sp>
        <p:nvSpPr>
          <p:cNvPr id="13" name="TextBox 12">
            <a:extLst>
              <a:ext uri="{FF2B5EF4-FFF2-40B4-BE49-F238E27FC236}">
                <a16:creationId xmlns:a16="http://schemas.microsoft.com/office/drawing/2014/main" id="{0D584577-0C69-44E7-8A4D-7164162FC8A0}"/>
              </a:ext>
            </a:extLst>
          </p:cNvPr>
          <p:cNvSpPr txBox="1"/>
          <p:nvPr/>
        </p:nvSpPr>
        <p:spPr>
          <a:xfrm>
            <a:off x="295667" y="328110"/>
            <a:ext cx="4533508" cy="707886"/>
          </a:xfrm>
          <a:prstGeom prst="rect">
            <a:avLst/>
          </a:prstGeom>
          <a:noFill/>
        </p:spPr>
        <p:txBody>
          <a:bodyPr wrap="square" rtlCol="0">
            <a:spAutoFit/>
          </a:bodyPr>
          <a:lstStyle/>
          <a:p>
            <a:r>
              <a:rPr lang="en-US" sz="4000" dirty="0">
                <a:solidFill>
                  <a:schemeClr val="bg1"/>
                </a:solidFill>
              </a:rPr>
              <a:t>METHODOLOGY</a:t>
            </a:r>
          </a:p>
        </p:txBody>
      </p:sp>
      <p:pic>
        <p:nvPicPr>
          <p:cNvPr id="5" name="Picture 4" descr="A screenshot of a cell phone&#10;&#10;Description automatically generated">
            <a:extLst>
              <a:ext uri="{FF2B5EF4-FFF2-40B4-BE49-F238E27FC236}">
                <a16:creationId xmlns:a16="http://schemas.microsoft.com/office/drawing/2014/main" id="{007A24CF-7D2A-4547-B316-9CA5FCB9EF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068" y="2378606"/>
            <a:ext cx="9751187" cy="3977744"/>
          </a:xfrm>
          <a:prstGeom prst="rect">
            <a:avLst/>
          </a:prstGeom>
        </p:spPr>
      </p:pic>
    </p:spTree>
    <p:extLst>
      <p:ext uri="{BB962C8B-B14F-4D97-AF65-F5344CB8AC3E}">
        <p14:creationId xmlns:p14="http://schemas.microsoft.com/office/powerpoint/2010/main" val="2196649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D7A9588E-430E-4B1A-BB00-7617DF555975}"/>
              </a:ext>
            </a:extLst>
          </p:cNvPr>
          <p:cNvCxnSpPr/>
          <p:nvPr/>
        </p:nvCxnSpPr>
        <p:spPr>
          <a:xfrm>
            <a:off x="6970548" y="3999068"/>
            <a:ext cx="379358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3" name="Table 14">
            <a:extLst>
              <a:ext uri="{FF2B5EF4-FFF2-40B4-BE49-F238E27FC236}">
                <a16:creationId xmlns:a16="http://schemas.microsoft.com/office/drawing/2014/main" id="{BCBC4CFE-63C0-4DE2-93E0-B62FF989D57E}"/>
              </a:ext>
            </a:extLst>
          </p:cNvPr>
          <p:cNvGraphicFramePr>
            <a:graphicFrameLocks noGrp="1"/>
          </p:cNvGraphicFramePr>
          <p:nvPr>
            <p:extLst>
              <p:ext uri="{D42A27DB-BD31-4B8C-83A1-F6EECF244321}">
                <p14:modId xmlns:p14="http://schemas.microsoft.com/office/powerpoint/2010/main" val="2138950199"/>
              </p:ext>
            </p:extLst>
          </p:nvPr>
        </p:nvGraphicFramePr>
        <p:xfrm>
          <a:off x="564409" y="1398964"/>
          <a:ext cx="8439866" cy="5130800"/>
        </p:xfrm>
        <a:graphic>
          <a:graphicData uri="http://schemas.openxmlformats.org/drawingml/2006/table">
            <a:tbl>
              <a:tblPr firstRow="1" bandRow="1">
                <a:tableStyleId>{93296810-A885-4BE3-A3E7-6D5BEEA58F35}</a:tableStyleId>
              </a:tblPr>
              <a:tblGrid>
                <a:gridCol w="276239">
                  <a:extLst>
                    <a:ext uri="{9D8B030D-6E8A-4147-A177-3AD203B41FA5}">
                      <a16:colId xmlns:a16="http://schemas.microsoft.com/office/drawing/2014/main" val="43238300"/>
                    </a:ext>
                  </a:extLst>
                </a:gridCol>
                <a:gridCol w="3943694">
                  <a:extLst>
                    <a:ext uri="{9D8B030D-6E8A-4147-A177-3AD203B41FA5}">
                      <a16:colId xmlns:a16="http://schemas.microsoft.com/office/drawing/2014/main" val="189961445"/>
                    </a:ext>
                  </a:extLst>
                </a:gridCol>
                <a:gridCol w="4219933">
                  <a:extLst>
                    <a:ext uri="{9D8B030D-6E8A-4147-A177-3AD203B41FA5}">
                      <a16:colId xmlns:a16="http://schemas.microsoft.com/office/drawing/2014/main" val="2991515135"/>
                    </a:ext>
                  </a:extLst>
                </a:gridCol>
              </a:tblGrid>
              <a:tr h="370840">
                <a:tc rowSpan="2">
                  <a:txBody>
                    <a:bodyPr/>
                    <a:lstStyle/>
                    <a:p>
                      <a:pPr algn="ct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chemeClr val="bg1"/>
                    </a:solidFill>
                  </a:tcPr>
                </a:tc>
                <a:tc>
                  <a:txBody>
                    <a:bodyPr/>
                    <a:lstStyle/>
                    <a:p>
                      <a:pPr algn="ctr"/>
                      <a:r>
                        <a:rPr lang="en-US" sz="1800" dirty="0">
                          <a:solidFill>
                            <a:schemeClr val="tx1"/>
                          </a:solidFill>
                        </a:rPr>
                        <a:t>Strengths</a:t>
                      </a:r>
                    </a:p>
                  </a:txBody>
                  <a:tcPr>
                    <a:solidFill>
                      <a:srgbClr val="92D050"/>
                    </a:solidFill>
                  </a:tcPr>
                </a:tc>
                <a:tc>
                  <a:txBody>
                    <a:bodyPr/>
                    <a:lstStyle/>
                    <a:p>
                      <a:pPr algn="ctr"/>
                      <a:r>
                        <a:rPr lang="en-US" dirty="0">
                          <a:solidFill>
                            <a:schemeClr val="tx1"/>
                          </a:solidFill>
                        </a:rPr>
                        <a:t>Weaknesses</a:t>
                      </a:r>
                    </a:p>
                  </a:txBody>
                  <a:tcPr>
                    <a:solidFill>
                      <a:srgbClr val="92D050"/>
                    </a:solidFill>
                  </a:tcPr>
                </a:tc>
                <a:extLst>
                  <a:ext uri="{0D108BD9-81ED-4DB2-BD59-A6C34878D82A}">
                    <a16:rowId xmlns:a16="http://schemas.microsoft.com/office/drawing/2014/main" val="1294884062"/>
                  </a:ext>
                </a:extLst>
              </a:tr>
              <a:tr h="370840">
                <a:tc vMerge="1">
                  <a:txBody>
                    <a:bodyPr/>
                    <a:lstStyle/>
                    <a:p>
                      <a:pPr marL="171450" lvl="0" indent="-171450">
                        <a:buFont typeface="Arial" panose="020B0604020202020204" pitchFamily="34" charset="0"/>
                        <a:buChar cha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marL="171450" lvl="0" indent="-171450">
                        <a:buFont typeface="Arial" panose="020B0604020202020204" pitchFamily="34" charset="0"/>
                        <a:buChar char="•"/>
                      </a:pPr>
                      <a:r>
                        <a:rPr lang="en-US" sz="1200" dirty="0">
                          <a:solidFill>
                            <a:srgbClr val="000000"/>
                          </a:solidFill>
                          <a:effectLst/>
                          <a:latin typeface="+mn-lt"/>
                          <a:cs typeface="Times New Roman" panose="02020603050405020304" pitchFamily="18" charset="0"/>
                        </a:rPr>
                        <a:t>Established annual fundraiser.</a:t>
                      </a:r>
                      <a:r>
                        <a:rPr lang="en-US" sz="1200" dirty="0">
                          <a:effectLst/>
                          <a:latin typeface="+mn-lt"/>
                          <a:cs typeface="Times New Roman" panose="02020603050405020304" pitchFamily="18" charset="0"/>
                        </a:rPr>
                        <a:t> </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Mission of impacting young people matches the primary reason contributors donate.</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Stable partnership with HSE Foundation and Fishers City Council.</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Only organization partnering with the HSE school district for mentoring. </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Average growth 2018/19 school year has significantly increased.</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Most mentees rate their experience as good or excellent.</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Over half of parents/guardians reported an improvement in student behaviors/attitudes</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Lack a measurable fundraising goal.</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Lack a donor management system.</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Does not produce an annual report.</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Single fundraiser is insufficient.</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Not able to retain its donor base.</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Grants are not dependable.</a:t>
                      </a:r>
                    </a:p>
                    <a:p>
                      <a:pPr marL="171450" indent="-171450">
                        <a:buFont typeface="Arial" panose="020B0604020202020204" pitchFamily="34" charset="0"/>
                        <a:buChar char="•"/>
                      </a:pPr>
                      <a:r>
                        <a:rPr lang="en-US" sz="1200" kern="1200" dirty="0">
                          <a:solidFill>
                            <a:schemeClr val="dk1"/>
                          </a:solidFill>
                          <a:effectLst/>
                          <a:latin typeface="+mn-lt"/>
                          <a:ea typeface="+mn-ea"/>
                          <a:cs typeface="+mn-cs"/>
                        </a:rPr>
                        <a:t>Do no have staffing roles dedicated to building relationships with donors, local government, and business community.</a:t>
                      </a:r>
                      <a:endParaRPr lang="en-US" sz="1200" dirty="0">
                        <a:solidFill>
                          <a:schemeClr val="tx1"/>
                        </a:solidFill>
                      </a:endParaRPr>
                    </a:p>
                  </a:txBody>
                  <a:tcPr>
                    <a:solidFill>
                      <a:schemeClr val="bg1"/>
                    </a:solidFill>
                  </a:tcPr>
                </a:tc>
                <a:extLst>
                  <a:ext uri="{0D108BD9-81ED-4DB2-BD59-A6C34878D82A}">
                    <a16:rowId xmlns:a16="http://schemas.microsoft.com/office/drawing/2014/main" val="351116944"/>
                  </a:ext>
                </a:extLst>
              </a:tr>
              <a:tr h="370840">
                <a:tc rowSpan="2">
                  <a:txBody>
                    <a:bodyPr/>
                    <a:lstStyle/>
                    <a:p>
                      <a:pPr algn="ctr"/>
                      <a:endParaRPr lang="en-US" sz="1200" dirty="0">
                        <a:solidFill>
                          <a:schemeClr val="tx1"/>
                        </a:solidFill>
                      </a:endParaRPr>
                    </a:p>
                  </a:txBody>
                  <a:tcPr>
                    <a:solidFill>
                      <a:schemeClr val="bg1"/>
                    </a:solidFill>
                  </a:tcPr>
                </a:tc>
                <a:tc>
                  <a:txBody>
                    <a:bodyPr/>
                    <a:lstStyle/>
                    <a:p>
                      <a:pPr algn="ctr"/>
                      <a:r>
                        <a:rPr lang="en-US" b="1" dirty="0">
                          <a:solidFill>
                            <a:schemeClr val="tx1"/>
                          </a:solidFill>
                        </a:rPr>
                        <a:t>Opportunities</a:t>
                      </a:r>
                    </a:p>
                  </a:txBody>
                  <a:tcPr>
                    <a:solidFill>
                      <a:srgbClr val="92D050"/>
                    </a:solidFill>
                  </a:tcPr>
                </a:tc>
                <a:tc>
                  <a:txBody>
                    <a:bodyPr/>
                    <a:lstStyle/>
                    <a:p>
                      <a:pPr algn="ctr"/>
                      <a:r>
                        <a:rPr lang="en-US" b="1" dirty="0">
                          <a:solidFill>
                            <a:schemeClr val="tx1"/>
                          </a:solidFill>
                        </a:rPr>
                        <a:t>Threats</a:t>
                      </a:r>
                    </a:p>
                  </a:txBody>
                  <a:tcPr>
                    <a:solidFill>
                      <a:srgbClr val="92D050"/>
                    </a:solidFill>
                  </a:tcPr>
                </a:tc>
                <a:extLst>
                  <a:ext uri="{0D108BD9-81ED-4DB2-BD59-A6C34878D82A}">
                    <a16:rowId xmlns:a16="http://schemas.microsoft.com/office/drawing/2014/main" val="1144914738"/>
                  </a:ext>
                </a:extLst>
              </a:tr>
              <a:tr h="370840">
                <a:tc vMerge="1">
                  <a:txBody>
                    <a:bodyPr/>
                    <a:lstStyle/>
                    <a:p>
                      <a:pPr marL="171450" lvl="0" indent="-171450">
                        <a:buFont typeface="Arial" panose="020B0604020202020204" pitchFamily="34" charset="0"/>
                        <a:buChar char="•"/>
                      </a:pPr>
                      <a:endParaRPr lang="en-US" sz="1200" dirty="0">
                        <a:solidFill>
                          <a:schemeClr val="tx1"/>
                        </a:solidFill>
                      </a:endParaRPr>
                    </a:p>
                  </a:txBody>
                  <a:tcPr>
                    <a:solidFill>
                      <a:schemeClr val="accent6">
                        <a:lumMod val="60000"/>
                        <a:lumOff val="40000"/>
                      </a:schemeClr>
                    </a:solidFill>
                  </a:tcPr>
                </a:tc>
                <a:tc>
                  <a:txBody>
                    <a:bodyPr/>
                    <a:lstStyle/>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Utilize models for future giving needs, communicate fundraising goals, share their mission and vision, and let donors choose how to give.</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Foundations and corporations giving has increased.</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Current strong economy may increase giving.</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National retail chain grants that serve the local community. </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Digital strategies for donors are becoming easier. </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Receiving agency certification increases donations. </a:t>
                      </a:r>
                    </a:p>
                    <a:p>
                      <a:pPr marL="171450" indent="-171450">
                        <a:buFont typeface="Arial" panose="020B0604020202020204" pitchFamily="34" charset="0"/>
                        <a:buChar char="•"/>
                      </a:pPr>
                      <a:r>
                        <a:rPr lang="en-US" sz="1200" kern="1200" dirty="0">
                          <a:solidFill>
                            <a:schemeClr val="dk1"/>
                          </a:solidFill>
                          <a:effectLst/>
                          <a:latin typeface="+mn-lt"/>
                          <a:ea typeface="+mn-ea"/>
                          <a:cs typeface="+mn-cs"/>
                        </a:rPr>
                        <a:t>More personal messaging increases giving.</a:t>
                      </a:r>
                      <a:endParaRPr lang="en-US" sz="1200" dirty="0">
                        <a:solidFill>
                          <a:schemeClr val="tx1"/>
                        </a:solidFill>
                      </a:endParaRPr>
                    </a:p>
                  </a:txBody>
                  <a:tcPr>
                    <a:solidFill>
                      <a:schemeClr val="bg1"/>
                    </a:solidFill>
                  </a:tcPr>
                </a:tc>
                <a:tc>
                  <a:txBody>
                    <a:bodyPr/>
                    <a:lstStyle/>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Competition with established local and national nonprofit organizations that also serve at-risk youth.</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Donors’ inability to differentiate among nonprofit organizations. </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Prospective donors are less likely to donate than existing donors.</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Donors make giving decisions based on personal background, preferring charities that they can relate to and that promote their own interests.</a:t>
                      </a:r>
                      <a:r>
                        <a:rPr lang="en-US" sz="1200" b="1" kern="1200" dirty="0">
                          <a:solidFill>
                            <a:schemeClr val="dk1"/>
                          </a:solidFill>
                          <a:effectLst/>
                          <a:latin typeface="+mn-lt"/>
                          <a:ea typeface="+mn-ea"/>
                          <a:cs typeface="+mn-cs"/>
                        </a:rPr>
                        <a:t> </a:t>
                      </a:r>
                      <a:endParaRPr lang="en-US" sz="1200" kern="1200" dirty="0">
                        <a:solidFill>
                          <a:schemeClr val="dk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Changes to tax laws may change donation deductions.</a:t>
                      </a:r>
                    </a:p>
                    <a:p>
                      <a:endParaRPr lang="en-US" dirty="0">
                        <a:solidFill>
                          <a:schemeClr val="tx1"/>
                        </a:solidFill>
                      </a:endParaRPr>
                    </a:p>
                  </a:txBody>
                  <a:tcPr>
                    <a:solidFill>
                      <a:schemeClr val="bg1"/>
                    </a:solidFill>
                  </a:tcPr>
                </a:tc>
                <a:extLst>
                  <a:ext uri="{0D108BD9-81ED-4DB2-BD59-A6C34878D82A}">
                    <a16:rowId xmlns:a16="http://schemas.microsoft.com/office/drawing/2014/main" val="489633963"/>
                  </a:ext>
                </a:extLst>
              </a:tr>
            </a:tbl>
          </a:graphicData>
        </a:graphic>
      </p:graphicFrame>
      <p:sp>
        <p:nvSpPr>
          <p:cNvPr id="20" name="TextBox 19">
            <a:extLst>
              <a:ext uri="{FF2B5EF4-FFF2-40B4-BE49-F238E27FC236}">
                <a16:creationId xmlns:a16="http://schemas.microsoft.com/office/drawing/2014/main" id="{6F10C4DF-8B77-48A9-AA1F-2A59106EB994}"/>
              </a:ext>
            </a:extLst>
          </p:cNvPr>
          <p:cNvSpPr txBox="1"/>
          <p:nvPr/>
        </p:nvSpPr>
        <p:spPr>
          <a:xfrm>
            <a:off x="9132168" y="1398964"/>
            <a:ext cx="1622007" cy="5109091"/>
          </a:xfrm>
          <a:prstGeom prst="rect">
            <a:avLst/>
          </a:prstGeom>
          <a:solidFill>
            <a:srgbClr val="92D050"/>
          </a:solidFill>
        </p:spPr>
        <p:txBody>
          <a:bodyPr wrap="square" rtlCol="0">
            <a:spAutoFit/>
          </a:bodyPr>
          <a:lstStyle/>
          <a:p>
            <a:r>
              <a:rPr lang="en-US" sz="2800" dirty="0"/>
              <a:t>SWOT Analysis</a:t>
            </a:r>
          </a:p>
          <a:p>
            <a:r>
              <a:rPr lang="en-US" dirty="0"/>
              <a:t>A SWOT analysis helps determine the internal strengths and weaknesses of YMI and the external opportunities and threats to for a better understanding of the current state of funding.</a:t>
            </a:r>
            <a:endParaRPr lang="en-US" sz="3600" dirty="0"/>
          </a:p>
        </p:txBody>
      </p:sp>
      <p:sp>
        <p:nvSpPr>
          <p:cNvPr id="16" name="TextBox 15">
            <a:extLst>
              <a:ext uri="{FF2B5EF4-FFF2-40B4-BE49-F238E27FC236}">
                <a16:creationId xmlns:a16="http://schemas.microsoft.com/office/drawing/2014/main" id="{F5DB258E-846D-497D-88F7-7A0AE6F72622}"/>
              </a:ext>
            </a:extLst>
          </p:cNvPr>
          <p:cNvSpPr txBox="1"/>
          <p:nvPr/>
        </p:nvSpPr>
        <p:spPr>
          <a:xfrm>
            <a:off x="479296" y="4243455"/>
            <a:ext cx="403828" cy="2372774"/>
          </a:xfrm>
          <a:prstGeom prst="rect">
            <a:avLst/>
          </a:prstGeom>
          <a:noFill/>
        </p:spPr>
        <p:txBody>
          <a:bodyPr vert="wordArtVert" wrap="square" rtlCol="0">
            <a:spAutoFit/>
          </a:bodyPr>
          <a:lstStyle/>
          <a:p>
            <a:r>
              <a:rPr lang="en-US" sz="1200" dirty="0"/>
              <a:t>EXTERNAL</a:t>
            </a:r>
          </a:p>
        </p:txBody>
      </p:sp>
      <p:pic>
        <p:nvPicPr>
          <p:cNvPr id="46" name="Picture 45">
            <a:extLst>
              <a:ext uri="{FF2B5EF4-FFF2-40B4-BE49-F238E27FC236}">
                <a16:creationId xmlns:a16="http://schemas.microsoft.com/office/drawing/2014/main" id="{75E2BDFE-1F3A-40E6-B1E6-6DB78CE23770}"/>
              </a:ext>
            </a:extLst>
          </p:cNvPr>
          <p:cNvPicPr/>
          <p:nvPr/>
        </p:nvPicPr>
        <p:blipFill rotWithShape="1">
          <a:blip r:embed="rId2" cstate="print">
            <a:extLst>
              <a:ext uri="{28A0092B-C50C-407E-A947-70E740481C1C}">
                <a14:useLocalDpi xmlns:a14="http://schemas.microsoft.com/office/drawing/2010/main" val="0"/>
              </a:ext>
            </a:extLst>
          </a:blip>
          <a:srcRect t="10651" b="24556"/>
          <a:stretch/>
        </p:blipFill>
        <p:spPr bwMode="auto">
          <a:xfrm>
            <a:off x="812462" y="1429686"/>
            <a:ext cx="334010" cy="274320"/>
          </a:xfrm>
          <a:prstGeom prst="rect">
            <a:avLst/>
          </a:prstGeom>
          <a:noFill/>
          <a:ln>
            <a:noFill/>
          </a:ln>
          <a:extLst>
            <a:ext uri="{53640926-AAD7-44D8-BBD7-CCE9431645EC}">
              <a14:shadowObscured xmlns:a14="http://schemas.microsoft.com/office/drawing/2010/main"/>
            </a:ext>
          </a:extLst>
        </p:spPr>
      </p:pic>
      <p:pic>
        <p:nvPicPr>
          <p:cNvPr id="47" name="Picture 46">
            <a:extLst>
              <a:ext uri="{FF2B5EF4-FFF2-40B4-BE49-F238E27FC236}">
                <a16:creationId xmlns:a16="http://schemas.microsoft.com/office/drawing/2014/main" id="{9DD876D1-8DB3-4B97-8427-23E38AEA5731}"/>
              </a:ext>
            </a:extLst>
          </p:cNvPr>
          <p:cNvPicPr/>
          <p:nvPr/>
        </p:nvPicPr>
        <p:blipFill rotWithShape="1">
          <a:blip r:embed="rId3" cstate="print">
            <a:extLst>
              <a:ext uri="{28A0092B-C50C-407E-A947-70E740481C1C}">
                <a14:useLocalDpi xmlns:a14="http://schemas.microsoft.com/office/drawing/2010/main" val="0"/>
              </a:ext>
            </a:extLst>
          </a:blip>
          <a:srcRect l="8929" t="10651" r="10714" b="25445"/>
          <a:stretch/>
        </p:blipFill>
        <p:spPr bwMode="auto">
          <a:xfrm>
            <a:off x="8634570" y="1455238"/>
            <a:ext cx="342900" cy="274320"/>
          </a:xfrm>
          <a:prstGeom prst="rect">
            <a:avLst/>
          </a:prstGeom>
          <a:noFill/>
          <a:ln>
            <a:noFill/>
          </a:ln>
          <a:extLst>
            <a:ext uri="{53640926-AAD7-44D8-BBD7-CCE9431645EC}">
              <a14:shadowObscured xmlns:a14="http://schemas.microsoft.com/office/drawing/2010/main"/>
            </a:ext>
          </a:extLst>
        </p:spPr>
      </p:pic>
      <p:pic>
        <p:nvPicPr>
          <p:cNvPr id="48" name="Picture 47">
            <a:extLst>
              <a:ext uri="{FF2B5EF4-FFF2-40B4-BE49-F238E27FC236}">
                <a16:creationId xmlns:a16="http://schemas.microsoft.com/office/drawing/2014/main" id="{8AC7A840-204D-4FF9-A79E-907A7F951625}"/>
              </a:ext>
            </a:extLst>
          </p:cNvPr>
          <p:cNvPicPr/>
          <p:nvPr/>
        </p:nvPicPr>
        <p:blipFill rotWithShape="1">
          <a:blip r:embed="rId4" cstate="print">
            <a:extLst>
              <a:ext uri="{28A0092B-C50C-407E-A947-70E740481C1C}">
                <a14:useLocalDpi xmlns:a14="http://schemas.microsoft.com/office/drawing/2010/main" val="0"/>
              </a:ext>
            </a:extLst>
          </a:blip>
          <a:srcRect l="1578" t="24036" r="81063" b="21883"/>
          <a:stretch/>
        </p:blipFill>
        <p:spPr bwMode="auto">
          <a:xfrm>
            <a:off x="811192" y="4021254"/>
            <a:ext cx="335280" cy="274320"/>
          </a:xfrm>
          <a:prstGeom prst="rect">
            <a:avLst/>
          </a:prstGeom>
          <a:noFill/>
          <a:ln>
            <a:noFill/>
          </a:ln>
          <a:extLst>
            <a:ext uri="{53640926-AAD7-44D8-BBD7-CCE9431645EC}">
              <a14:shadowObscured xmlns:a14="http://schemas.microsoft.com/office/drawing/2010/main"/>
            </a:ext>
          </a:extLst>
        </p:spPr>
      </p:pic>
      <p:pic>
        <p:nvPicPr>
          <p:cNvPr id="49" name="Picture 48">
            <a:extLst>
              <a:ext uri="{FF2B5EF4-FFF2-40B4-BE49-F238E27FC236}">
                <a16:creationId xmlns:a16="http://schemas.microsoft.com/office/drawing/2014/main" id="{7958F7D5-9852-4E41-B9BB-CB5B5A7D17CD}"/>
              </a:ext>
            </a:extLst>
          </p:cNvPr>
          <p:cNvPicPr/>
          <p:nvPr/>
        </p:nvPicPr>
        <p:blipFill rotWithShape="1">
          <a:blip r:embed="rId5" cstate="print">
            <a:extLst>
              <a:ext uri="{28A0092B-C50C-407E-A947-70E740481C1C}">
                <a14:useLocalDpi xmlns:a14="http://schemas.microsoft.com/office/drawing/2010/main" val="0"/>
              </a:ext>
            </a:extLst>
          </a:blip>
          <a:srcRect t="9763" b="24556"/>
          <a:stretch/>
        </p:blipFill>
        <p:spPr bwMode="auto">
          <a:xfrm>
            <a:off x="8650711" y="4021254"/>
            <a:ext cx="334010" cy="274320"/>
          </a:xfrm>
          <a:prstGeom prst="rect">
            <a:avLst/>
          </a:prstGeom>
          <a:noFill/>
          <a:ln>
            <a:noFill/>
          </a:ln>
          <a:extLst>
            <a:ext uri="{53640926-AAD7-44D8-BBD7-CCE9431645EC}">
              <a14:shadowObscured xmlns:a14="http://schemas.microsoft.com/office/drawing/2010/main"/>
            </a:ext>
          </a:extLst>
        </p:spPr>
      </p:pic>
      <p:sp>
        <p:nvSpPr>
          <p:cNvPr id="30" name="TextBox 29">
            <a:extLst>
              <a:ext uri="{FF2B5EF4-FFF2-40B4-BE49-F238E27FC236}">
                <a16:creationId xmlns:a16="http://schemas.microsoft.com/office/drawing/2014/main" id="{DC596AB5-BE1F-46F4-B74F-CB655A1D5D78}"/>
              </a:ext>
            </a:extLst>
          </p:cNvPr>
          <p:cNvSpPr txBox="1"/>
          <p:nvPr/>
        </p:nvSpPr>
        <p:spPr>
          <a:xfrm>
            <a:off x="9322441" y="478810"/>
            <a:ext cx="3077864" cy="461665"/>
          </a:xfrm>
          <a:prstGeom prst="rect">
            <a:avLst/>
          </a:prstGeom>
          <a:noFill/>
        </p:spPr>
        <p:txBody>
          <a:bodyPr wrap="square" rtlCol="0">
            <a:spAutoFit/>
          </a:bodyPr>
          <a:lstStyle/>
          <a:p>
            <a:r>
              <a:rPr lang="en-US" sz="2400" dirty="0">
                <a:solidFill>
                  <a:schemeClr val="bg1"/>
                </a:solidFill>
              </a:rPr>
              <a:t>YMI Needs Analysis</a:t>
            </a:r>
          </a:p>
        </p:txBody>
      </p:sp>
      <p:sp>
        <p:nvSpPr>
          <p:cNvPr id="31" name="TextBox 30">
            <a:extLst>
              <a:ext uri="{FF2B5EF4-FFF2-40B4-BE49-F238E27FC236}">
                <a16:creationId xmlns:a16="http://schemas.microsoft.com/office/drawing/2014/main" id="{4E453728-D0AA-4B5D-B92F-F13EF13FB05F}"/>
              </a:ext>
            </a:extLst>
          </p:cNvPr>
          <p:cNvSpPr txBox="1"/>
          <p:nvPr/>
        </p:nvSpPr>
        <p:spPr>
          <a:xfrm>
            <a:off x="483431" y="1777906"/>
            <a:ext cx="403828" cy="2372774"/>
          </a:xfrm>
          <a:prstGeom prst="rect">
            <a:avLst/>
          </a:prstGeom>
          <a:noFill/>
        </p:spPr>
        <p:txBody>
          <a:bodyPr vert="wordArtVert" wrap="square" rtlCol="0">
            <a:spAutoFit/>
          </a:bodyPr>
          <a:lstStyle/>
          <a:p>
            <a:r>
              <a:rPr lang="en-US" sz="1200" dirty="0"/>
              <a:t>INTERNAL</a:t>
            </a:r>
          </a:p>
        </p:txBody>
      </p:sp>
      <p:sp>
        <p:nvSpPr>
          <p:cNvPr id="2" name="Slide Number Placeholder 1">
            <a:extLst>
              <a:ext uri="{FF2B5EF4-FFF2-40B4-BE49-F238E27FC236}">
                <a16:creationId xmlns:a16="http://schemas.microsoft.com/office/drawing/2014/main" id="{ADD68DA5-8B99-481D-8F22-724DF3383432}"/>
              </a:ext>
            </a:extLst>
          </p:cNvPr>
          <p:cNvSpPr>
            <a:spLocks noGrp="1"/>
          </p:cNvSpPr>
          <p:nvPr>
            <p:ph type="sldNum" sz="quarter" idx="12"/>
          </p:nvPr>
        </p:nvSpPr>
        <p:spPr/>
        <p:txBody>
          <a:bodyPr/>
          <a:lstStyle/>
          <a:p>
            <a:r>
              <a:rPr lang="en-US" dirty="0"/>
              <a:t>Slide|</a:t>
            </a:r>
            <a:fld id="{D77904AE-D834-4AD6-89F9-4C034696A1F7}" type="slidenum">
              <a:rPr lang="en-US" smtClean="0"/>
              <a:t>5</a:t>
            </a:fld>
            <a:endParaRPr lang="en-US" dirty="0"/>
          </a:p>
        </p:txBody>
      </p:sp>
      <p:pic>
        <p:nvPicPr>
          <p:cNvPr id="18" name="Picture 17" descr="A close up of a logo&#10;&#10;Description automatically generated">
            <a:extLst>
              <a:ext uri="{FF2B5EF4-FFF2-40B4-BE49-F238E27FC236}">
                <a16:creationId xmlns:a16="http://schemas.microsoft.com/office/drawing/2014/main" id="{FC5FE5F5-D268-4076-A6C5-A8BFB32F491B}"/>
              </a:ext>
            </a:extLst>
          </p:cNvPr>
          <p:cNvPicPr>
            <a:picLocks noChangeAspect="1"/>
          </p:cNvPicPr>
          <p:nvPr/>
        </p:nvPicPr>
        <p:blipFill rotWithShape="1">
          <a:blip r:embed="rId6">
            <a:extLst>
              <a:ext uri="{28A0092B-C50C-407E-A947-70E740481C1C}">
                <a14:useLocalDpi xmlns:a14="http://schemas.microsoft.com/office/drawing/2010/main" val="0"/>
              </a:ext>
            </a:extLst>
          </a:blip>
          <a:srcRect l="15313" t="16414" r="10729" b="14738"/>
          <a:stretch/>
        </p:blipFill>
        <p:spPr>
          <a:xfrm>
            <a:off x="10469366" y="5501230"/>
            <a:ext cx="1017545" cy="855120"/>
          </a:xfrm>
          <a:prstGeom prst="rect">
            <a:avLst/>
          </a:prstGeom>
        </p:spPr>
      </p:pic>
      <p:sp>
        <p:nvSpPr>
          <p:cNvPr id="19" name="TextBox 18">
            <a:extLst>
              <a:ext uri="{FF2B5EF4-FFF2-40B4-BE49-F238E27FC236}">
                <a16:creationId xmlns:a16="http://schemas.microsoft.com/office/drawing/2014/main" id="{7FC92BED-6A29-4B49-BA17-B9DFE3D604C4}"/>
              </a:ext>
            </a:extLst>
          </p:cNvPr>
          <p:cNvSpPr txBox="1"/>
          <p:nvPr/>
        </p:nvSpPr>
        <p:spPr>
          <a:xfrm>
            <a:off x="295667" y="328110"/>
            <a:ext cx="4533508" cy="707886"/>
          </a:xfrm>
          <a:prstGeom prst="rect">
            <a:avLst/>
          </a:prstGeom>
          <a:noFill/>
        </p:spPr>
        <p:txBody>
          <a:bodyPr wrap="square" rtlCol="0">
            <a:spAutoFit/>
          </a:bodyPr>
          <a:lstStyle/>
          <a:p>
            <a:r>
              <a:rPr lang="en-US" sz="4000" dirty="0">
                <a:solidFill>
                  <a:schemeClr val="bg1"/>
                </a:solidFill>
              </a:rPr>
              <a:t>SWOT ANALYSIS</a:t>
            </a:r>
          </a:p>
        </p:txBody>
      </p:sp>
    </p:spTree>
    <p:extLst>
      <p:ext uri="{BB962C8B-B14F-4D97-AF65-F5344CB8AC3E}">
        <p14:creationId xmlns:p14="http://schemas.microsoft.com/office/powerpoint/2010/main" val="773967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6F10C4DF-8B77-48A9-AA1F-2A59106EB994}"/>
              </a:ext>
            </a:extLst>
          </p:cNvPr>
          <p:cNvSpPr txBox="1"/>
          <p:nvPr/>
        </p:nvSpPr>
        <p:spPr>
          <a:xfrm>
            <a:off x="586153" y="1453896"/>
            <a:ext cx="11060415" cy="523220"/>
          </a:xfrm>
          <a:prstGeom prst="rect">
            <a:avLst/>
          </a:prstGeom>
          <a:solidFill>
            <a:srgbClr val="92D050"/>
          </a:solidFill>
        </p:spPr>
        <p:txBody>
          <a:bodyPr wrap="square" rtlCol="0">
            <a:spAutoFit/>
          </a:bodyPr>
          <a:lstStyle/>
          <a:p>
            <a:r>
              <a:rPr lang="en-US" sz="2800" dirty="0"/>
              <a:t>FINDINGS</a:t>
            </a:r>
          </a:p>
        </p:txBody>
      </p:sp>
      <p:cxnSp>
        <p:nvCxnSpPr>
          <p:cNvPr id="17" name="Straight Connector 16">
            <a:extLst>
              <a:ext uri="{FF2B5EF4-FFF2-40B4-BE49-F238E27FC236}">
                <a16:creationId xmlns:a16="http://schemas.microsoft.com/office/drawing/2014/main" id="{D7A9588E-430E-4B1A-BB00-7617DF555975}"/>
              </a:ext>
            </a:extLst>
          </p:cNvPr>
          <p:cNvCxnSpPr/>
          <p:nvPr/>
        </p:nvCxnSpPr>
        <p:spPr>
          <a:xfrm>
            <a:off x="8328074" y="3943645"/>
            <a:ext cx="379358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5" name="Table 8">
            <a:extLst>
              <a:ext uri="{FF2B5EF4-FFF2-40B4-BE49-F238E27FC236}">
                <a16:creationId xmlns:a16="http://schemas.microsoft.com/office/drawing/2014/main" id="{55758B17-4475-4BCE-B140-24C1539C17A7}"/>
              </a:ext>
            </a:extLst>
          </p:cNvPr>
          <p:cNvGraphicFramePr>
            <a:graphicFrameLocks noGrp="1"/>
          </p:cNvGraphicFramePr>
          <p:nvPr>
            <p:extLst>
              <p:ext uri="{D42A27DB-BD31-4B8C-83A1-F6EECF244321}">
                <p14:modId xmlns:p14="http://schemas.microsoft.com/office/powerpoint/2010/main" val="1793228174"/>
              </p:ext>
            </p:extLst>
          </p:nvPr>
        </p:nvGraphicFramePr>
        <p:xfrm>
          <a:off x="586152" y="2110131"/>
          <a:ext cx="11060416" cy="3754120"/>
        </p:xfrm>
        <a:graphic>
          <a:graphicData uri="http://schemas.openxmlformats.org/drawingml/2006/table">
            <a:tbl>
              <a:tblPr firstRow="1" bandRow="1">
                <a:tableStyleId>{5C22544A-7EE6-4342-B048-85BDC9FD1C3A}</a:tableStyleId>
              </a:tblPr>
              <a:tblGrid>
                <a:gridCol w="5530208">
                  <a:extLst>
                    <a:ext uri="{9D8B030D-6E8A-4147-A177-3AD203B41FA5}">
                      <a16:colId xmlns:a16="http://schemas.microsoft.com/office/drawing/2014/main" val="2534682325"/>
                    </a:ext>
                  </a:extLst>
                </a:gridCol>
                <a:gridCol w="5530208">
                  <a:extLst>
                    <a:ext uri="{9D8B030D-6E8A-4147-A177-3AD203B41FA5}">
                      <a16:colId xmlns:a16="http://schemas.microsoft.com/office/drawing/2014/main" val="2101786304"/>
                    </a:ext>
                  </a:extLst>
                </a:gridCol>
              </a:tblGrid>
              <a:tr h="370840">
                <a:tc>
                  <a:txBody>
                    <a:bodyPr/>
                    <a:lstStyle/>
                    <a:p>
                      <a:r>
                        <a:rPr lang="en-US" dirty="0">
                          <a:solidFill>
                            <a:schemeClr val="tx1"/>
                          </a:solidFill>
                        </a:rPr>
                        <a:t>Strengths</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Areas for Improvement</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52251737"/>
                  </a:ext>
                </a:extLst>
              </a:tr>
              <a:tr h="370840">
                <a:tc>
                  <a:txBody>
                    <a:bodyPr/>
                    <a:lstStyle/>
                    <a:p>
                      <a:pPr marL="342900" indent="-342900" fontAlgn="t">
                        <a:buFont typeface="+mj-lt"/>
                        <a:buAutoNum type="arabicPeriod"/>
                      </a:pPr>
                      <a:r>
                        <a:rPr lang="en-US" dirty="0"/>
                        <a:t>YMI’s mission of serving local students-in-need resonates with donors.</a:t>
                      </a:r>
                    </a:p>
                    <a:p>
                      <a:pPr marL="342900" indent="-342900" fontAlgn="t">
                        <a:buFont typeface="+mj-lt"/>
                        <a:buAutoNum type="arabicPeriod"/>
                      </a:pPr>
                      <a:r>
                        <a:rPr lang="en-US" dirty="0"/>
                        <a:t>YMI has a stable relationship with its two largest grant partners - HSE Schools and the city of Fishers.</a:t>
                      </a:r>
                    </a:p>
                    <a:p>
                      <a:pPr marL="342900" indent="-342900" fontAlgn="t">
                        <a:buFont typeface="+mj-lt"/>
                        <a:buAutoNum type="arabicPeriod"/>
                      </a:pPr>
                      <a:r>
                        <a:rPr lang="en-US" dirty="0"/>
                        <a:t>YMI has an established annual fundraiser at the beginning of the school year.</a:t>
                      </a:r>
                    </a:p>
                    <a:p>
                      <a:pPr marL="342900" indent="-342900" fontAlgn="t">
                        <a:buFont typeface="+mj-lt"/>
                        <a:buAutoNum type="arabicPeriod"/>
                      </a:pPr>
                      <a:r>
                        <a:rPr lang="en-US" dirty="0"/>
                        <a:t>In the last year, YMI has increased its reach by employing campus coordinators and more than doubling the number of its mentor-mentee matches. </a:t>
                      </a:r>
                    </a:p>
                    <a:p>
                      <a:pPr marL="342900" indent="-342900" fontAlgn="t">
                        <a:buFont typeface="+mj-lt"/>
                        <a:buAutoNum type="arabicPeriod"/>
                      </a:pPr>
                      <a:r>
                        <a:rPr lang="en-US" dirty="0"/>
                        <a:t>School staff and students-in-need and their parents/guardians view YMI’s impact positively.</a:t>
                      </a:r>
                    </a:p>
                    <a:p>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342900" indent="-342900" fontAlgn="t">
                        <a:buFont typeface="+mj-lt"/>
                        <a:buAutoNum type="arabicPeriod" startAt="6"/>
                      </a:pPr>
                      <a:r>
                        <a:rPr lang="en-US" dirty="0"/>
                        <a:t>Donations to nonprofit organizations increase when they receive agency certification.</a:t>
                      </a:r>
                    </a:p>
                    <a:p>
                      <a:pPr marL="342900" indent="-342900" fontAlgn="t">
                        <a:buFont typeface="+mj-lt"/>
                        <a:buAutoNum type="arabicPeriod" startAt="6"/>
                      </a:pPr>
                      <a:r>
                        <a:rPr lang="en-US" dirty="0"/>
                        <a:t>YMI’s funding is not keeping pace with its growth.</a:t>
                      </a:r>
                    </a:p>
                    <a:p>
                      <a:pPr marL="342900" indent="-342900" fontAlgn="t">
                        <a:buFont typeface="+mj-lt"/>
                        <a:buAutoNum type="arabicPeriod" startAt="6"/>
                      </a:pPr>
                      <a:r>
                        <a:rPr lang="en-US" dirty="0"/>
                        <a:t>YMI does not retain its donor base.</a:t>
                      </a:r>
                    </a:p>
                    <a:p>
                      <a:pPr marL="342900" indent="-342900" fontAlgn="t">
                        <a:buFont typeface="+mj-lt"/>
                        <a:buAutoNum type="arabicPeriod" startAt="6"/>
                      </a:pPr>
                      <a:r>
                        <a:rPr lang="en-US" dirty="0"/>
                        <a:t>YMI’s donor communication strategy needs fortification.</a:t>
                      </a:r>
                    </a:p>
                    <a:p>
                      <a:pPr marL="342900" indent="-342900" fontAlgn="t">
                        <a:buFont typeface="+mj-lt"/>
                        <a:buAutoNum type="arabicPeriod" startAt="6"/>
                      </a:pPr>
                      <a:r>
                        <a:rPr lang="en-US" dirty="0"/>
                        <a:t>Stronger relationships need to be achieved with donors and the local business community.</a:t>
                      </a:r>
                    </a:p>
                    <a:p>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95098162"/>
                  </a:ext>
                </a:extLst>
              </a:tr>
            </a:tbl>
          </a:graphicData>
        </a:graphic>
      </p:graphicFrame>
      <p:sp>
        <p:nvSpPr>
          <p:cNvPr id="21" name="TextBox 20">
            <a:extLst>
              <a:ext uri="{FF2B5EF4-FFF2-40B4-BE49-F238E27FC236}">
                <a16:creationId xmlns:a16="http://schemas.microsoft.com/office/drawing/2014/main" id="{FE7F0505-8A18-4905-981D-960F1E813B82}"/>
              </a:ext>
            </a:extLst>
          </p:cNvPr>
          <p:cNvSpPr txBox="1"/>
          <p:nvPr/>
        </p:nvSpPr>
        <p:spPr>
          <a:xfrm>
            <a:off x="9322441" y="478810"/>
            <a:ext cx="3077864" cy="461665"/>
          </a:xfrm>
          <a:prstGeom prst="rect">
            <a:avLst/>
          </a:prstGeom>
          <a:noFill/>
        </p:spPr>
        <p:txBody>
          <a:bodyPr wrap="square" rtlCol="0">
            <a:spAutoFit/>
          </a:bodyPr>
          <a:lstStyle/>
          <a:p>
            <a:r>
              <a:rPr lang="en-US" sz="2400" dirty="0">
                <a:solidFill>
                  <a:schemeClr val="bg1"/>
                </a:solidFill>
              </a:rPr>
              <a:t>YMI Needs Analysis</a:t>
            </a:r>
          </a:p>
        </p:txBody>
      </p:sp>
      <p:sp>
        <p:nvSpPr>
          <p:cNvPr id="2" name="Slide Number Placeholder 1">
            <a:extLst>
              <a:ext uri="{FF2B5EF4-FFF2-40B4-BE49-F238E27FC236}">
                <a16:creationId xmlns:a16="http://schemas.microsoft.com/office/drawing/2014/main" id="{90EDFBD1-65BB-4ABF-95B9-089588329E5D}"/>
              </a:ext>
            </a:extLst>
          </p:cNvPr>
          <p:cNvSpPr>
            <a:spLocks noGrp="1"/>
          </p:cNvSpPr>
          <p:nvPr>
            <p:ph type="sldNum" sz="quarter" idx="12"/>
          </p:nvPr>
        </p:nvSpPr>
        <p:spPr/>
        <p:txBody>
          <a:bodyPr/>
          <a:lstStyle/>
          <a:p>
            <a:r>
              <a:rPr lang="en-US" dirty="0"/>
              <a:t>Slide|</a:t>
            </a:r>
            <a:fld id="{D77904AE-D834-4AD6-89F9-4C034696A1F7}" type="slidenum">
              <a:rPr lang="en-US" smtClean="0"/>
              <a:t>6</a:t>
            </a:fld>
            <a:endParaRPr lang="en-US" dirty="0"/>
          </a:p>
        </p:txBody>
      </p:sp>
      <p:pic>
        <p:nvPicPr>
          <p:cNvPr id="9" name="Picture 8" descr="A close up of a logo&#10;&#10;Description automatically generated">
            <a:extLst>
              <a:ext uri="{FF2B5EF4-FFF2-40B4-BE49-F238E27FC236}">
                <a16:creationId xmlns:a16="http://schemas.microsoft.com/office/drawing/2014/main" id="{8026F14F-95D2-4CAC-A34B-7FBD97379394}"/>
              </a:ext>
            </a:extLst>
          </p:cNvPr>
          <p:cNvPicPr>
            <a:picLocks noChangeAspect="1"/>
          </p:cNvPicPr>
          <p:nvPr/>
        </p:nvPicPr>
        <p:blipFill rotWithShape="1">
          <a:blip r:embed="rId2">
            <a:extLst>
              <a:ext uri="{28A0092B-C50C-407E-A947-70E740481C1C}">
                <a14:useLocalDpi xmlns:a14="http://schemas.microsoft.com/office/drawing/2010/main" val="0"/>
              </a:ext>
            </a:extLst>
          </a:blip>
          <a:srcRect l="15313" t="16414" r="10729" b="14738"/>
          <a:stretch/>
        </p:blipFill>
        <p:spPr>
          <a:xfrm>
            <a:off x="10469366" y="5501230"/>
            <a:ext cx="1017545" cy="855120"/>
          </a:xfrm>
          <a:prstGeom prst="rect">
            <a:avLst/>
          </a:prstGeom>
        </p:spPr>
      </p:pic>
      <p:sp>
        <p:nvSpPr>
          <p:cNvPr id="10" name="TextBox 9">
            <a:extLst>
              <a:ext uri="{FF2B5EF4-FFF2-40B4-BE49-F238E27FC236}">
                <a16:creationId xmlns:a16="http://schemas.microsoft.com/office/drawing/2014/main" id="{40D94D04-2AA6-4EFF-A253-56FA20A2DF22}"/>
              </a:ext>
            </a:extLst>
          </p:cNvPr>
          <p:cNvSpPr txBox="1"/>
          <p:nvPr/>
        </p:nvSpPr>
        <p:spPr>
          <a:xfrm>
            <a:off x="295667" y="328110"/>
            <a:ext cx="4533508" cy="707886"/>
          </a:xfrm>
          <a:prstGeom prst="rect">
            <a:avLst/>
          </a:prstGeom>
          <a:noFill/>
        </p:spPr>
        <p:txBody>
          <a:bodyPr wrap="square" rtlCol="0">
            <a:spAutoFit/>
          </a:bodyPr>
          <a:lstStyle/>
          <a:p>
            <a:r>
              <a:rPr lang="en-US" sz="4000" dirty="0">
                <a:solidFill>
                  <a:schemeClr val="bg1"/>
                </a:solidFill>
              </a:rPr>
              <a:t>FINDINGS</a:t>
            </a:r>
          </a:p>
        </p:txBody>
      </p:sp>
    </p:spTree>
    <p:extLst>
      <p:ext uri="{BB962C8B-B14F-4D97-AF65-F5344CB8AC3E}">
        <p14:creationId xmlns:p14="http://schemas.microsoft.com/office/powerpoint/2010/main" val="1094640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6F10C4DF-8B77-48A9-AA1F-2A59106EB994}"/>
              </a:ext>
            </a:extLst>
          </p:cNvPr>
          <p:cNvSpPr txBox="1"/>
          <p:nvPr/>
        </p:nvSpPr>
        <p:spPr>
          <a:xfrm>
            <a:off x="586153" y="1457094"/>
            <a:ext cx="11060415" cy="523220"/>
          </a:xfrm>
          <a:prstGeom prst="rect">
            <a:avLst/>
          </a:prstGeom>
          <a:solidFill>
            <a:srgbClr val="92D050"/>
          </a:solidFill>
        </p:spPr>
        <p:txBody>
          <a:bodyPr wrap="square" rtlCol="0">
            <a:spAutoFit/>
          </a:bodyPr>
          <a:lstStyle/>
          <a:p>
            <a:r>
              <a:rPr lang="en-US" sz="2800" dirty="0"/>
              <a:t>RECOMMENDATION 1 </a:t>
            </a:r>
            <a:r>
              <a:rPr lang="en-US" dirty="0"/>
              <a:t>(Findings 4, 7, 8, 10)</a:t>
            </a:r>
            <a:endParaRPr lang="en-US" sz="2800" dirty="0"/>
          </a:p>
        </p:txBody>
      </p:sp>
      <p:cxnSp>
        <p:nvCxnSpPr>
          <p:cNvPr id="17" name="Straight Connector 16">
            <a:extLst>
              <a:ext uri="{FF2B5EF4-FFF2-40B4-BE49-F238E27FC236}">
                <a16:creationId xmlns:a16="http://schemas.microsoft.com/office/drawing/2014/main" id="{D7A9588E-430E-4B1A-BB00-7617DF555975}"/>
              </a:ext>
            </a:extLst>
          </p:cNvPr>
          <p:cNvCxnSpPr/>
          <p:nvPr/>
        </p:nvCxnSpPr>
        <p:spPr>
          <a:xfrm>
            <a:off x="8328074" y="4248443"/>
            <a:ext cx="379358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5" name="Table 8">
            <a:extLst>
              <a:ext uri="{FF2B5EF4-FFF2-40B4-BE49-F238E27FC236}">
                <a16:creationId xmlns:a16="http://schemas.microsoft.com/office/drawing/2014/main" id="{55758B17-4475-4BCE-B140-24C1539C17A7}"/>
              </a:ext>
            </a:extLst>
          </p:cNvPr>
          <p:cNvGraphicFramePr>
            <a:graphicFrameLocks noGrp="1"/>
          </p:cNvGraphicFramePr>
          <p:nvPr>
            <p:extLst>
              <p:ext uri="{D42A27DB-BD31-4B8C-83A1-F6EECF244321}">
                <p14:modId xmlns:p14="http://schemas.microsoft.com/office/powerpoint/2010/main" val="2154859025"/>
              </p:ext>
            </p:extLst>
          </p:nvPr>
        </p:nvGraphicFramePr>
        <p:xfrm>
          <a:off x="586152" y="2098669"/>
          <a:ext cx="11060416" cy="741680"/>
        </p:xfrm>
        <a:graphic>
          <a:graphicData uri="http://schemas.openxmlformats.org/drawingml/2006/table">
            <a:tbl>
              <a:tblPr firstRow="1" bandRow="1">
                <a:tableStyleId>{5C22544A-7EE6-4342-B048-85BDC9FD1C3A}</a:tableStyleId>
              </a:tblPr>
              <a:tblGrid>
                <a:gridCol w="11060416">
                  <a:extLst>
                    <a:ext uri="{9D8B030D-6E8A-4147-A177-3AD203B41FA5}">
                      <a16:colId xmlns:a16="http://schemas.microsoft.com/office/drawing/2014/main" val="2534682325"/>
                    </a:ext>
                  </a:extLst>
                </a:gridCol>
              </a:tblGrid>
              <a:tr h="741680">
                <a:tc>
                  <a:txBody>
                    <a:bodyPr/>
                    <a:lstStyle/>
                    <a:p>
                      <a:r>
                        <a:rPr lang="en-US" sz="1800" b="1" kern="1200" dirty="0">
                          <a:solidFill>
                            <a:schemeClr val="tx1"/>
                          </a:solidFill>
                          <a:effectLst/>
                          <a:latin typeface="+mn-lt"/>
                          <a:ea typeface="+mn-ea"/>
                          <a:cs typeface="+mn-cs"/>
                        </a:rPr>
                        <a:t>Engage with local business community to increase awareness of YMI’s impact and its partnership with the community. </a:t>
                      </a:r>
                      <a:endParaRPr lang="en-US"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52251737"/>
                  </a:ext>
                </a:extLst>
              </a:tr>
            </a:tbl>
          </a:graphicData>
        </a:graphic>
      </p:graphicFrame>
      <p:sp>
        <p:nvSpPr>
          <p:cNvPr id="21" name="TextBox 20">
            <a:extLst>
              <a:ext uri="{FF2B5EF4-FFF2-40B4-BE49-F238E27FC236}">
                <a16:creationId xmlns:a16="http://schemas.microsoft.com/office/drawing/2014/main" id="{F53147C3-77C6-4043-9F42-FEDAEA37ABF5}"/>
              </a:ext>
            </a:extLst>
          </p:cNvPr>
          <p:cNvSpPr txBox="1"/>
          <p:nvPr/>
        </p:nvSpPr>
        <p:spPr>
          <a:xfrm>
            <a:off x="631112" y="2861624"/>
            <a:ext cx="5110270" cy="2862322"/>
          </a:xfrm>
          <a:prstGeom prst="rect">
            <a:avLst/>
          </a:prstGeom>
          <a:noFill/>
        </p:spPr>
        <p:txBody>
          <a:bodyPr wrap="square" rtlCol="0">
            <a:spAutoFit/>
          </a:bodyPr>
          <a:lstStyle/>
          <a:p>
            <a:pPr lvl="0"/>
            <a:r>
              <a:rPr lang="en-US" b="1" dirty="0"/>
              <a:t>Implementation</a:t>
            </a:r>
          </a:p>
          <a:p>
            <a:pPr marL="285750" lvl="0" indent="-285750">
              <a:buFont typeface="Arial" panose="020B0604020202020204" pitchFamily="34" charset="0"/>
              <a:buChar char="•"/>
            </a:pPr>
            <a:r>
              <a:rPr lang="en-US" dirty="0"/>
              <a:t>Define the problems YMI solves for the community. </a:t>
            </a:r>
          </a:p>
          <a:p>
            <a:pPr marL="285750" lvl="0" indent="-285750">
              <a:buFont typeface="Arial" panose="020B0604020202020204" pitchFamily="34" charset="0"/>
              <a:buChar char="•"/>
            </a:pPr>
            <a:r>
              <a:rPr lang="en-US" dirty="0"/>
              <a:t>Identify unique attributes that differentiate YMI from other local nonprofit organizations.</a:t>
            </a:r>
          </a:p>
          <a:p>
            <a:pPr marL="285750" lvl="0" indent="-285750">
              <a:buFont typeface="Arial" panose="020B0604020202020204" pitchFamily="34" charset="0"/>
              <a:buChar char="•"/>
            </a:pPr>
            <a:r>
              <a:rPr lang="en-US" dirty="0"/>
              <a:t>Develop messaging tools that articulate the differentiated value YMI brings to the community.</a:t>
            </a:r>
          </a:p>
          <a:p>
            <a:pPr marL="285750" lvl="0" indent="-285750">
              <a:buFont typeface="Arial" panose="020B0604020202020204" pitchFamily="34" charset="0"/>
              <a:buChar char="•"/>
            </a:pPr>
            <a:r>
              <a:rPr lang="en-US" dirty="0"/>
              <a:t>Prioritize community outreach within YMI to establish a community outreach responsibility.</a:t>
            </a:r>
          </a:p>
          <a:p>
            <a:endParaRPr lang="en-US" dirty="0"/>
          </a:p>
        </p:txBody>
      </p:sp>
      <p:sp>
        <p:nvSpPr>
          <p:cNvPr id="22" name="TextBox 21">
            <a:extLst>
              <a:ext uri="{FF2B5EF4-FFF2-40B4-BE49-F238E27FC236}">
                <a16:creationId xmlns:a16="http://schemas.microsoft.com/office/drawing/2014/main" id="{4EB66903-3DCA-4B50-A0F6-466267A06C81}"/>
              </a:ext>
            </a:extLst>
          </p:cNvPr>
          <p:cNvSpPr txBox="1"/>
          <p:nvPr/>
        </p:nvSpPr>
        <p:spPr>
          <a:xfrm>
            <a:off x="6400800" y="2959464"/>
            <a:ext cx="5245768" cy="1754326"/>
          </a:xfrm>
          <a:prstGeom prst="rect">
            <a:avLst/>
          </a:prstGeom>
          <a:solidFill>
            <a:srgbClr val="92D050"/>
          </a:solidFill>
        </p:spPr>
        <p:txBody>
          <a:bodyPr wrap="square" rtlCol="0">
            <a:spAutoFit/>
          </a:bodyPr>
          <a:lstStyle/>
          <a:p>
            <a:pPr lvl="0"/>
            <a:r>
              <a:rPr lang="en-US" b="1" dirty="0"/>
              <a:t>Critical Success Factors</a:t>
            </a:r>
          </a:p>
          <a:p>
            <a:pPr marL="285750" lvl="0" indent="-285750">
              <a:buFont typeface="Arial" panose="020B0604020202020204" pitchFamily="34" charset="0"/>
              <a:buChar char="•"/>
            </a:pPr>
            <a:r>
              <a:rPr lang="en-US" dirty="0"/>
              <a:t>Support from YMI leadership.</a:t>
            </a:r>
          </a:p>
          <a:p>
            <a:pPr marL="285750" lvl="0" indent="-285750">
              <a:buFont typeface="Arial" panose="020B0604020202020204" pitchFamily="34" charset="0"/>
              <a:buChar char="•"/>
            </a:pPr>
            <a:r>
              <a:rPr lang="en-US" dirty="0"/>
              <a:t>Staff to implement and execute the above ideas.</a:t>
            </a:r>
          </a:p>
          <a:p>
            <a:pPr marL="285750" lvl="0" indent="-285750">
              <a:buFont typeface="Arial" panose="020B0604020202020204" pitchFamily="34" charset="0"/>
              <a:buChar char="•"/>
            </a:pPr>
            <a:r>
              <a:rPr lang="en-US" dirty="0"/>
              <a:t>Design resources to execute differentiated messaging.</a:t>
            </a:r>
          </a:p>
          <a:p>
            <a:pPr marL="285750" lvl="0" indent="-285750">
              <a:buFont typeface="Arial" panose="020B0604020202020204" pitchFamily="34" charset="0"/>
              <a:buChar char="•"/>
            </a:pPr>
            <a:r>
              <a:rPr lang="en-US" dirty="0"/>
              <a:t>Focus efforts of community outreach responsibility.</a:t>
            </a:r>
          </a:p>
        </p:txBody>
      </p:sp>
      <p:sp>
        <p:nvSpPr>
          <p:cNvPr id="30" name="TextBox 29">
            <a:extLst>
              <a:ext uri="{FF2B5EF4-FFF2-40B4-BE49-F238E27FC236}">
                <a16:creationId xmlns:a16="http://schemas.microsoft.com/office/drawing/2014/main" id="{DC936688-A7CE-4DCE-A6D6-66B9B38423FC}"/>
              </a:ext>
            </a:extLst>
          </p:cNvPr>
          <p:cNvSpPr txBox="1"/>
          <p:nvPr/>
        </p:nvSpPr>
        <p:spPr>
          <a:xfrm>
            <a:off x="9322441" y="478810"/>
            <a:ext cx="3077864" cy="461665"/>
          </a:xfrm>
          <a:prstGeom prst="rect">
            <a:avLst/>
          </a:prstGeom>
          <a:noFill/>
        </p:spPr>
        <p:txBody>
          <a:bodyPr wrap="square" rtlCol="0">
            <a:spAutoFit/>
          </a:bodyPr>
          <a:lstStyle/>
          <a:p>
            <a:r>
              <a:rPr lang="en-US" sz="2400" dirty="0">
                <a:solidFill>
                  <a:schemeClr val="bg1"/>
                </a:solidFill>
              </a:rPr>
              <a:t>YMI Needs Analysis</a:t>
            </a:r>
          </a:p>
        </p:txBody>
      </p:sp>
      <p:sp>
        <p:nvSpPr>
          <p:cNvPr id="2" name="Slide Number Placeholder 1">
            <a:extLst>
              <a:ext uri="{FF2B5EF4-FFF2-40B4-BE49-F238E27FC236}">
                <a16:creationId xmlns:a16="http://schemas.microsoft.com/office/drawing/2014/main" id="{481FF95D-9B6C-4707-8146-C01A496F96C6}"/>
              </a:ext>
            </a:extLst>
          </p:cNvPr>
          <p:cNvSpPr>
            <a:spLocks noGrp="1"/>
          </p:cNvSpPr>
          <p:nvPr>
            <p:ph type="sldNum" sz="quarter" idx="12"/>
          </p:nvPr>
        </p:nvSpPr>
        <p:spPr/>
        <p:txBody>
          <a:bodyPr/>
          <a:lstStyle/>
          <a:p>
            <a:r>
              <a:rPr lang="en-US" dirty="0"/>
              <a:t>Slide|</a:t>
            </a:r>
            <a:fld id="{D77904AE-D834-4AD6-89F9-4C034696A1F7}" type="slidenum">
              <a:rPr lang="en-US" smtClean="0"/>
              <a:t>7</a:t>
            </a:fld>
            <a:endParaRPr lang="en-US" dirty="0"/>
          </a:p>
        </p:txBody>
      </p:sp>
      <p:pic>
        <p:nvPicPr>
          <p:cNvPr id="11" name="Picture 10" descr="A close up of a logo&#10;&#10;Description automatically generated">
            <a:extLst>
              <a:ext uri="{FF2B5EF4-FFF2-40B4-BE49-F238E27FC236}">
                <a16:creationId xmlns:a16="http://schemas.microsoft.com/office/drawing/2014/main" id="{B51AB620-7459-4CD9-AF11-FD091936D78C}"/>
              </a:ext>
            </a:extLst>
          </p:cNvPr>
          <p:cNvPicPr>
            <a:picLocks noChangeAspect="1"/>
          </p:cNvPicPr>
          <p:nvPr/>
        </p:nvPicPr>
        <p:blipFill rotWithShape="1">
          <a:blip r:embed="rId2">
            <a:extLst>
              <a:ext uri="{28A0092B-C50C-407E-A947-70E740481C1C}">
                <a14:useLocalDpi xmlns:a14="http://schemas.microsoft.com/office/drawing/2010/main" val="0"/>
              </a:ext>
            </a:extLst>
          </a:blip>
          <a:srcRect l="15313" t="16414" r="10729" b="14738"/>
          <a:stretch/>
        </p:blipFill>
        <p:spPr>
          <a:xfrm>
            <a:off x="10469366" y="5501230"/>
            <a:ext cx="1017545" cy="855120"/>
          </a:xfrm>
          <a:prstGeom prst="rect">
            <a:avLst/>
          </a:prstGeom>
        </p:spPr>
      </p:pic>
      <p:sp>
        <p:nvSpPr>
          <p:cNvPr id="12" name="TextBox 11">
            <a:extLst>
              <a:ext uri="{FF2B5EF4-FFF2-40B4-BE49-F238E27FC236}">
                <a16:creationId xmlns:a16="http://schemas.microsoft.com/office/drawing/2014/main" id="{8573E06A-46E6-4FDE-91EF-59195C9FF251}"/>
              </a:ext>
            </a:extLst>
          </p:cNvPr>
          <p:cNvSpPr txBox="1"/>
          <p:nvPr/>
        </p:nvSpPr>
        <p:spPr>
          <a:xfrm>
            <a:off x="295666" y="328110"/>
            <a:ext cx="5433621" cy="707886"/>
          </a:xfrm>
          <a:prstGeom prst="rect">
            <a:avLst/>
          </a:prstGeom>
          <a:noFill/>
        </p:spPr>
        <p:txBody>
          <a:bodyPr wrap="square" rtlCol="0">
            <a:spAutoFit/>
          </a:bodyPr>
          <a:lstStyle/>
          <a:p>
            <a:r>
              <a:rPr lang="en-US" sz="4000" dirty="0">
                <a:solidFill>
                  <a:schemeClr val="bg1"/>
                </a:solidFill>
              </a:rPr>
              <a:t>RECOMMENDATIONS</a:t>
            </a:r>
          </a:p>
        </p:txBody>
      </p:sp>
    </p:spTree>
    <p:extLst>
      <p:ext uri="{BB962C8B-B14F-4D97-AF65-F5344CB8AC3E}">
        <p14:creationId xmlns:p14="http://schemas.microsoft.com/office/powerpoint/2010/main" val="2080165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6F10C4DF-8B77-48A9-AA1F-2A59106EB994}"/>
              </a:ext>
            </a:extLst>
          </p:cNvPr>
          <p:cNvSpPr txBox="1"/>
          <p:nvPr/>
        </p:nvSpPr>
        <p:spPr>
          <a:xfrm>
            <a:off x="585216" y="1457094"/>
            <a:ext cx="11060415" cy="523220"/>
          </a:xfrm>
          <a:prstGeom prst="rect">
            <a:avLst/>
          </a:prstGeom>
          <a:solidFill>
            <a:srgbClr val="92D050"/>
          </a:solidFill>
        </p:spPr>
        <p:txBody>
          <a:bodyPr wrap="square" rtlCol="0">
            <a:spAutoFit/>
          </a:bodyPr>
          <a:lstStyle/>
          <a:p>
            <a:r>
              <a:rPr lang="en-US" sz="2800" dirty="0"/>
              <a:t>RECOMMENDATION 2 </a:t>
            </a:r>
            <a:r>
              <a:rPr lang="en-US" b="1" dirty="0"/>
              <a:t>(Findings 1, 2, 9)</a:t>
            </a:r>
            <a:endParaRPr lang="en-US" sz="2800" dirty="0"/>
          </a:p>
        </p:txBody>
      </p:sp>
      <p:cxnSp>
        <p:nvCxnSpPr>
          <p:cNvPr id="17" name="Straight Connector 16">
            <a:extLst>
              <a:ext uri="{FF2B5EF4-FFF2-40B4-BE49-F238E27FC236}">
                <a16:creationId xmlns:a16="http://schemas.microsoft.com/office/drawing/2014/main" id="{D7A9588E-430E-4B1A-BB00-7617DF555975}"/>
              </a:ext>
            </a:extLst>
          </p:cNvPr>
          <p:cNvCxnSpPr/>
          <p:nvPr/>
        </p:nvCxnSpPr>
        <p:spPr>
          <a:xfrm>
            <a:off x="8328074" y="4248443"/>
            <a:ext cx="379358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5" name="Table 8">
            <a:extLst>
              <a:ext uri="{FF2B5EF4-FFF2-40B4-BE49-F238E27FC236}">
                <a16:creationId xmlns:a16="http://schemas.microsoft.com/office/drawing/2014/main" id="{55758B17-4475-4BCE-B140-24C1539C17A7}"/>
              </a:ext>
            </a:extLst>
          </p:cNvPr>
          <p:cNvGraphicFramePr>
            <a:graphicFrameLocks noGrp="1"/>
          </p:cNvGraphicFramePr>
          <p:nvPr>
            <p:extLst>
              <p:ext uri="{D42A27DB-BD31-4B8C-83A1-F6EECF244321}">
                <p14:modId xmlns:p14="http://schemas.microsoft.com/office/powerpoint/2010/main" val="2433897984"/>
              </p:ext>
            </p:extLst>
          </p:nvPr>
        </p:nvGraphicFramePr>
        <p:xfrm>
          <a:off x="585216" y="2098669"/>
          <a:ext cx="11060416" cy="741680"/>
        </p:xfrm>
        <a:graphic>
          <a:graphicData uri="http://schemas.openxmlformats.org/drawingml/2006/table">
            <a:tbl>
              <a:tblPr firstRow="1" bandRow="1">
                <a:tableStyleId>{5C22544A-7EE6-4342-B048-85BDC9FD1C3A}</a:tableStyleId>
              </a:tblPr>
              <a:tblGrid>
                <a:gridCol w="11060416">
                  <a:extLst>
                    <a:ext uri="{9D8B030D-6E8A-4147-A177-3AD203B41FA5}">
                      <a16:colId xmlns:a16="http://schemas.microsoft.com/office/drawing/2014/main" val="2534682325"/>
                    </a:ext>
                  </a:extLst>
                </a:gridCol>
              </a:tblGrid>
              <a:tr h="741680">
                <a:tc>
                  <a:txBody>
                    <a:bodyPr/>
                    <a:lstStyle/>
                    <a:p>
                      <a:r>
                        <a:rPr lang="en-US" sz="1800" b="1" kern="1200" dirty="0">
                          <a:solidFill>
                            <a:schemeClr val="tx1"/>
                          </a:solidFill>
                          <a:effectLst/>
                          <a:latin typeface="+mn-lt"/>
                          <a:ea typeface="+mn-ea"/>
                          <a:cs typeface="+mn-cs"/>
                        </a:rPr>
                        <a:t>Enhance communication strategy by providing transparency about operations and finances to assist in fostering donor relationships.</a:t>
                      </a:r>
                      <a:endParaRPr lang="en-US"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52251737"/>
                  </a:ext>
                </a:extLst>
              </a:tr>
            </a:tbl>
          </a:graphicData>
        </a:graphic>
      </p:graphicFrame>
      <p:sp>
        <p:nvSpPr>
          <p:cNvPr id="21" name="TextBox 20">
            <a:extLst>
              <a:ext uri="{FF2B5EF4-FFF2-40B4-BE49-F238E27FC236}">
                <a16:creationId xmlns:a16="http://schemas.microsoft.com/office/drawing/2014/main" id="{CC514EE7-D061-4C3D-B5EA-099A452C0EC6}"/>
              </a:ext>
            </a:extLst>
          </p:cNvPr>
          <p:cNvSpPr txBox="1"/>
          <p:nvPr/>
        </p:nvSpPr>
        <p:spPr>
          <a:xfrm>
            <a:off x="631111" y="2861624"/>
            <a:ext cx="5265015" cy="2062103"/>
          </a:xfrm>
          <a:prstGeom prst="rect">
            <a:avLst/>
          </a:prstGeom>
          <a:noFill/>
        </p:spPr>
        <p:txBody>
          <a:bodyPr wrap="square" rtlCol="0">
            <a:spAutoFit/>
          </a:bodyPr>
          <a:lstStyle/>
          <a:p>
            <a:pPr lvl="0"/>
            <a:r>
              <a:rPr lang="en-US" b="1" dirty="0"/>
              <a:t>Implementation</a:t>
            </a:r>
          </a:p>
          <a:p>
            <a:pPr marL="285750" lvl="0" indent="-285750">
              <a:buFont typeface="Arial" panose="020B0604020202020204" pitchFamily="34" charset="0"/>
              <a:buChar char="•"/>
            </a:pPr>
            <a:r>
              <a:rPr lang="en-US" dirty="0"/>
              <a:t>Ensure the database is up to date with current donor contact information. </a:t>
            </a:r>
          </a:p>
          <a:p>
            <a:pPr marL="285750" lvl="0" indent="-285750">
              <a:buFont typeface="Arial" panose="020B0604020202020204" pitchFamily="34" charset="0"/>
              <a:buChar char="•"/>
            </a:pPr>
            <a:r>
              <a:rPr lang="en-US" dirty="0"/>
              <a:t>Conduct surveys to elicit feedback from YMI donor base.</a:t>
            </a:r>
          </a:p>
          <a:p>
            <a:pPr marL="285750" lvl="0" indent="-285750">
              <a:buFont typeface="Arial" panose="020B0604020202020204" pitchFamily="34" charset="0"/>
              <a:buChar char="•"/>
            </a:pPr>
            <a:r>
              <a:rPr lang="en-US" dirty="0"/>
              <a:t>Provide quarterly newsletters via email with donor-preferred content.</a:t>
            </a:r>
          </a:p>
        </p:txBody>
      </p:sp>
      <p:sp>
        <p:nvSpPr>
          <p:cNvPr id="22" name="TextBox 21">
            <a:extLst>
              <a:ext uri="{FF2B5EF4-FFF2-40B4-BE49-F238E27FC236}">
                <a16:creationId xmlns:a16="http://schemas.microsoft.com/office/drawing/2014/main" id="{64A60BC3-3EB5-4FC1-87EB-EFE49BBCB332}"/>
              </a:ext>
            </a:extLst>
          </p:cNvPr>
          <p:cNvSpPr txBox="1"/>
          <p:nvPr/>
        </p:nvSpPr>
        <p:spPr>
          <a:xfrm>
            <a:off x="6400799" y="2959464"/>
            <a:ext cx="5244831" cy="1477328"/>
          </a:xfrm>
          <a:prstGeom prst="rect">
            <a:avLst/>
          </a:prstGeom>
          <a:solidFill>
            <a:srgbClr val="92D050"/>
          </a:solidFill>
        </p:spPr>
        <p:txBody>
          <a:bodyPr wrap="square" rtlCol="0">
            <a:spAutoFit/>
          </a:bodyPr>
          <a:lstStyle/>
          <a:p>
            <a:pPr lvl="0"/>
            <a:r>
              <a:rPr lang="en-US" b="1" dirty="0"/>
              <a:t>Critical Success Factors</a:t>
            </a:r>
          </a:p>
          <a:p>
            <a:pPr marL="285750" lvl="0" indent="-285750">
              <a:buFont typeface="Arial" panose="020B0604020202020204" pitchFamily="34" charset="0"/>
              <a:buChar char="•"/>
            </a:pPr>
            <a:r>
              <a:rPr lang="en-US" dirty="0"/>
              <a:t>Support from YMI leadership.</a:t>
            </a:r>
          </a:p>
          <a:p>
            <a:pPr marL="285750" lvl="0" indent="-285750">
              <a:buFont typeface="Arial" panose="020B0604020202020204" pitchFamily="34" charset="0"/>
              <a:buChar char="•"/>
            </a:pPr>
            <a:r>
              <a:rPr lang="en-US" dirty="0"/>
              <a:t>Staff to implement and execute the above ideas.</a:t>
            </a:r>
          </a:p>
          <a:p>
            <a:pPr marL="285750" lvl="0" indent="-285750">
              <a:buFont typeface="Arial" panose="020B0604020202020204" pitchFamily="34" charset="0"/>
              <a:buChar char="•"/>
            </a:pPr>
            <a:r>
              <a:rPr lang="en-US" dirty="0"/>
              <a:t>Adequate tracking of donor information.</a:t>
            </a:r>
          </a:p>
          <a:p>
            <a:pPr marL="285750" lvl="0" indent="-285750">
              <a:buFont typeface="Arial" panose="020B0604020202020204" pitchFamily="34" charset="0"/>
              <a:buChar char="•"/>
            </a:pPr>
            <a:r>
              <a:rPr lang="en-US" dirty="0"/>
              <a:t>Consistent quarterly newsletter to donors.  </a:t>
            </a:r>
          </a:p>
        </p:txBody>
      </p:sp>
      <p:sp>
        <p:nvSpPr>
          <p:cNvPr id="2" name="Slide Number Placeholder 1">
            <a:extLst>
              <a:ext uri="{FF2B5EF4-FFF2-40B4-BE49-F238E27FC236}">
                <a16:creationId xmlns:a16="http://schemas.microsoft.com/office/drawing/2014/main" id="{7229B07F-D920-49CE-9372-42F35AAD962E}"/>
              </a:ext>
            </a:extLst>
          </p:cNvPr>
          <p:cNvSpPr>
            <a:spLocks noGrp="1"/>
          </p:cNvSpPr>
          <p:nvPr>
            <p:ph type="sldNum" sz="quarter" idx="12"/>
          </p:nvPr>
        </p:nvSpPr>
        <p:spPr/>
        <p:txBody>
          <a:bodyPr/>
          <a:lstStyle/>
          <a:p>
            <a:r>
              <a:rPr lang="en-US" dirty="0"/>
              <a:t>Slide|</a:t>
            </a:r>
            <a:fld id="{D77904AE-D834-4AD6-89F9-4C034696A1F7}" type="slidenum">
              <a:rPr lang="en-US" smtClean="0"/>
              <a:t>8</a:t>
            </a:fld>
            <a:endParaRPr lang="en-US" dirty="0"/>
          </a:p>
        </p:txBody>
      </p:sp>
      <p:pic>
        <p:nvPicPr>
          <p:cNvPr id="10" name="Picture 9" descr="A close up of a logo&#10;&#10;Description automatically generated">
            <a:extLst>
              <a:ext uri="{FF2B5EF4-FFF2-40B4-BE49-F238E27FC236}">
                <a16:creationId xmlns:a16="http://schemas.microsoft.com/office/drawing/2014/main" id="{67FA6247-685E-4273-ABD2-01C2EE9C97E2}"/>
              </a:ext>
            </a:extLst>
          </p:cNvPr>
          <p:cNvPicPr>
            <a:picLocks noChangeAspect="1"/>
          </p:cNvPicPr>
          <p:nvPr/>
        </p:nvPicPr>
        <p:blipFill rotWithShape="1">
          <a:blip r:embed="rId2">
            <a:extLst>
              <a:ext uri="{28A0092B-C50C-407E-A947-70E740481C1C}">
                <a14:useLocalDpi xmlns:a14="http://schemas.microsoft.com/office/drawing/2010/main" val="0"/>
              </a:ext>
            </a:extLst>
          </a:blip>
          <a:srcRect l="15313" t="16414" r="10729" b="14738"/>
          <a:stretch/>
        </p:blipFill>
        <p:spPr>
          <a:xfrm>
            <a:off x="10469366" y="5501230"/>
            <a:ext cx="1017545" cy="855120"/>
          </a:xfrm>
          <a:prstGeom prst="rect">
            <a:avLst/>
          </a:prstGeom>
        </p:spPr>
      </p:pic>
      <p:sp>
        <p:nvSpPr>
          <p:cNvPr id="11" name="TextBox 10">
            <a:extLst>
              <a:ext uri="{FF2B5EF4-FFF2-40B4-BE49-F238E27FC236}">
                <a16:creationId xmlns:a16="http://schemas.microsoft.com/office/drawing/2014/main" id="{B0CBB238-6A53-4507-8E17-D66E34CF0153}"/>
              </a:ext>
            </a:extLst>
          </p:cNvPr>
          <p:cNvSpPr txBox="1"/>
          <p:nvPr/>
        </p:nvSpPr>
        <p:spPr>
          <a:xfrm>
            <a:off x="295666" y="328110"/>
            <a:ext cx="5433621" cy="707886"/>
          </a:xfrm>
          <a:prstGeom prst="rect">
            <a:avLst/>
          </a:prstGeom>
          <a:noFill/>
        </p:spPr>
        <p:txBody>
          <a:bodyPr wrap="square" rtlCol="0">
            <a:spAutoFit/>
          </a:bodyPr>
          <a:lstStyle/>
          <a:p>
            <a:r>
              <a:rPr lang="en-US" sz="4000" dirty="0">
                <a:solidFill>
                  <a:schemeClr val="bg1"/>
                </a:solidFill>
              </a:rPr>
              <a:t>RECOMMENDATIONS</a:t>
            </a:r>
          </a:p>
        </p:txBody>
      </p:sp>
    </p:spTree>
    <p:extLst>
      <p:ext uri="{BB962C8B-B14F-4D97-AF65-F5344CB8AC3E}">
        <p14:creationId xmlns:p14="http://schemas.microsoft.com/office/powerpoint/2010/main" val="1224119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6F10C4DF-8B77-48A9-AA1F-2A59106EB994}"/>
              </a:ext>
            </a:extLst>
          </p:cNvPr>
          <p:cNvSpPr txBox="1"/>
          <p:nvPr/>
        </p:nvSpPr>
        <p:spPr>
          <a:xfrm>
            <a:off x="586153" y="1457094"/>
            <a:ext cx="11060415" cy="523220"/>
          </a:xfrm>
          <a:prstGeom prst="rect">
            <a:avLst/>
          </a:prstGeom>
          <a:solidFill>
            <a:srgbClr val="92D050"/>
          </a:solidFill>
        </p:spPr>
        <p:txBody>
          <a:bodyPr wrap="square" rtlCol="0">
            <a:spAutoFit/>
          </a:bodyPr>
          <a:lstStyle/>
          <a:p>
            <a:r>
              <a:rPr lang="en-US" sz="2800" dirty="0"/>
              <a:t>RECOMMENDATION 3 </a:t>
            </a:r>
            <a:r>
              <a:rPr lang="en-US" dirty="0"/>
              <a:t>(Findings 1, 5, 8, 9, 10)</a:t>
            </a:r>
            <a:endParaRPr lang="en-US" sz="2800" dirty="0"/>
          </a:p>
        </p:txBody>
      </p:sp>
      <p:cxnSp>
        <p:nvCxnSpPr>
          <p:cNvPr id="17" name="Straight Connector 16">
            <a:extLst>
              <a:ext uri="{FF2B5EF4-FFF2-40B4-BE49-F238E27FC236}">
                <a16:creationId xmlns:a16="http://schemas.microsoft.com/office/drawing/2014/main" id="{D7A9588E-430E-4B1A-BB00-7617DF555975}"/>
              </a:ext>
            </a:extLst>
          </p:cNvPr>
          <p:cNvCxnSpPr/>
          <p:nvPr/>
        </p:nvCxnSpPr>
        <p:spPr>
          <a:xfrm>
            <a:off x="8328074" y="3975729"/>
            <a:ext cx="379358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5" name="Table 8">
            <a:extLst>
              <a:ext uri="{FF2B5EF4-FFF2-40B4-BE49-F238E27FC236}">
                <a16:creationId xmlns:a16="http://schemas.microsoft.com/office/drawing/2014/main" id="{55758B17-4475-4BCE-B140-24C1539C17A7}"/>
              </a:ext>
            </a:extLst>
          </p:cNvPr>
          <p:cNvGraphicFramePr>
            <a:graphicFrameLocks noGrp="1"/>
          </p:cNvGraphicFramePr>
          <p:nvPr>
            <p:extLst>
              <p:ext uri="{D42A27DB-BD31-4B8C-83A1-F6EECF244321}">
                <p14:modId xmlns:p14="http://schemas.microsoft.com/office/powerpoint/2010/main" val="1200777283"/>
              </p:ext>
            </p:extLst>
          </p:nvPr>
        </p:nvGraphicFramePr>
        <p:xfrm>
          <a:off x="586152" y="2084832"/>
          <a:ext cx="11060416" cy="741680"/>
        </p:xfrm>
        <a:graphic>
          <a:graphicData uri="http://schemas.openxmlformats.org/drawingml/2006/table">
            <a:tbl>
              <a:tblPr firstRow="1" bandRow="1">
                <a:tableStyleId>{5C22544A-7EE6-4342-B048-85BDC9FD1C3A}</a:tableStyleId>
              </a:tblPr>
              <a:tblGrid>
                <a:gridCol w="11060416">
                  <a:extLst>
                    <a:ext uri="{9D8B030D-6E8A-4147-A177-3AD203B41FA5}">
                      <a16:colId xmlns:a16="http://schemas.microsoft.com/office/drawing/2014/main" val="2534682325"/>
                    </a:ext>
                  </a:extLst>
                </a:gridCol>
              </a:tblGrid>
              <a:tr h="741680">
                <a:tc>
                  <a:txBody>
                    <a:bodyPr/>
                    <a:lstStyle/>
                    <a:p>
                      <a:r>
                        <a:rPr lang="en-US" sz="1800" b="1" kern="1200" dirty="0">
                          <a:solidFill>
                            <a:schemeClr val="tx1"/>
                          </a:solidFill>
                          <a:effectLst/>
                          <a:latin typeface="+mn-lt"/>
                          <a:ea typeface="+mn-ea"/>
                          <a:cs typeface="+mn-cs"/>
                        </a:rPr>
                        <a:t>Foster relationships with donors to give them a sense of ownership incentivizing them to commit to the mission, vision and values of YMI. </a:t>
                      </a:r>
                      <a:endParaRPr lang="en-US"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52251737"/>
                  </a:ext>
                </a:extLst>
              </a:tr>
            </a:tbl>
          </a:graphicData>
        </a:graphic>
      </p:graphicFrame>
      <p:sp>
        <p:nvSpPr>
          <p:cNvPr id="21" name="TextBox 20">
            <a:extLst>
              <a:ext uri="{FF2B5EF4-FFF2-40B4-BE49-F238E27FC236}">
                <a16:creationId xmlns:a16="http://schemas.microsoft.com/office/drawing/2014/main" id="{32167A37-DE1A-496A-AA5A-FC5B6E3E7D2C}"/>
              </a:ext>
            </a:extLst>
          </p:cNvPr>
          <p:cNvSpPr txBox="1"/>
          <p:nvPr/>
        </p:nvSpPr>
        <p:spPr>
          <a:xfrm>
            <a:off x="631111" y="2861624"/>
            <a:ext cx="5456481" cy="2862322"/>
          </a:xfrm>
          <a:prstGeom prst="rect">
            <a:avLst/>
          </a:prstGeom>
          <a:noFill/>
        </p:spPr>
        <p:txBody>
          <a:bodyPr wrap="square" rtlCol="0">
            <a:spAutoFit/>
          </a:bodyPr>
          <a:lstStyle/>
          <a:p>
            <a:pPr lvl="0"/>
            <a:r>
              <a:rPr lang="en-US" b="1" dirty="0"/>
              <a:t>Implementation</a:t>
            </a:r>
          </a:p>
          <a:p>
            <a:pPr marL="285750" lvl="0" indent="-285750">
              <a:buFont typeface="Arial" panose="020B0604020202020204" pitchFamily="34" charset="0"/>
              <a:buChar char="•"/>
            </a:pPr>
            <a:r>
              <a:rPr lang="en-US" dirty="0"/>
              <a:t>Provide dedicated employees/volunteers to work with donors. </a:t>
            </a:r>
          </a:p>
          <a:p>
            <a:pPr marL="285750" lvl="0" indent="-285750">
              <a:buFont typeface="Arial" panose="020B0604020202020204" pitchFamily="34" charset="0"/>
              <a:buChar char="•"/>
            </a:pPr>
            <a:r>
              <a:rPr lang="en-US" dirty="0"/>
              <a:t>Stay in constant contact and let them know specific successes of their funding. </a:t>
            </a:r>
          </a:p>
          <a:p>
            <a:pPr marL="285750" lvl="0" indent="-285750">
              <a:buFont typeface="Arial" panose="020B0604020202020204" pitchFamily="34" charset="0"/>
              <a:buChar char="•"/>
            </a:pPr>
            <a:r>
              <a:rPr lang="en-US" dirty="0"/>
              <a:t>Ensure donors feel that they belong to the organization.</a:t>
            </a:r>
          </a:p>
          <a:p>
            <a:pPr marL="285750" lvl="0" indent="-285750">
              <a:buFont typeface="Arial" panose="020B0604020202020204" pitchFamily="34" charset="0"/>
              <a:buChar char="•"/>
            </a:pPr>
            <a:r>
              <a:rPr lang="en-US" dirty="0"/>
              <a:t>Give donors a sense of personal identification with YMI’s mission.</a:t>
            </a:r>
          </a:p>
          <a:p>
            <a:endParaRPr lang="en-US" dirty="0"/>
          </a:p>
        </p:txBody>
      </p:sp>
      <p:sp>
        <p:nvSpPr>
          <p:cNvPr id="22" name="TextBox 21">
            <a:extLst>
              <a:ext uri="{FF2B5EF4-FFF2-40B4-BE49-F238E27FC236}">
                <a16:creationId xmlns:a16="http://schemas.microsoft.com/office/drawing/2014/main" id="{1214B560-9313-49A0-BBFB-79B395A8FE1B}"/>
              </a:ext>
            </a:extLst>
          </p:cNvPr>
          <p:cNvSpPr txBox="1"/>
          <p:nvPr/>
        </p:nvSpPr>
        <p:spPr>
          <a:xfrm>
            <a:off x="6400800" y="2959464"/>
            <a:ext cx="5245768" cy="1754326"/>
          </a:xfrm>
          <a:prstGeom prst="rect">
            <a:avLst/>
          </a:prstGeom>
          <a:solidFill>
            <a:srgbClr val="92D050"/>
          </a:solidFill>
        </p:spPr>
        <p:txBody>
          <a:bodyPr wrap="square" rtlCol="0">
            <a:spAutoFit/>
          </a:bodyPr>
          <a:lstStyle/>
          <a:p>
            <a:pPr lvl="0"/>
            <a:r>
              <a:rPr lang="en-US" b="1" dirty="0"/>
              <a:t>Critical Success Factors</a:t>
            </a:r>
          </a:p>
          <a:p>
            <a:pPr marL="285750" indent="-285750">
              <a:buFont typeface="Arial" panose="020B0604020202020204" pitchFamily="34" charset="0"/>
              <a:buChar char="•"/>
            </a:pPr>
            <a:r>
              <a:rPr lang="en-US" dirty="0"/>
              <a:t>Stay in constant contact with donors and let them know the specific success of their funding.</a:t>
            </a:r>
          </a:p>
          <a:p>
            <a:pPr marL="285750" indent="-285750">
              <a:buFont typeface="Arial" panose="020B0604020202020204" pitchFamily="34" charset="0"/>
              <a:buChar char="•"/>
            </a:pPr>
            <a:r>
              <a:rPr lang="en-US" dirty="0"/>
              <a:t>Consistently provide evidence and inform donors of how YMI is progressing toward its goals.</a:t>
            </a:r>
          </a:p>
          <a:p>
            <a:pPr marL="285750" indent="-285750">
              <a:buFont typeface="Arial" panose="020B0604020202020204" pitchFamily="34" charset="0"/>
              <a:buChar char="•"/>
            </a:pPr>
            <a:r>
              <a:rPr lang="en-US" dirty="0"/>
              <a:t>Incorporate opportunities for donor input.</a:t>
            </a:r>
          </a:p>
        </p:txBody>
      </p:sp>
      <p:sp>
        <p:nvSpPr>
          <p:cNvPr id="30" name="TextBox 29">
            <a:extLst>
              <a:ext uri="{FF2B5EF4-FFF2-40B4-BE49-F238E27FC236}">
                <a16:creationId xmlns:a16="http://schemas.microsoft.com/office/drawing/2014/main" id="{D7C659D8-AB3B-4AFF-B6E1-732664851171}"/>
              </a:ext>
            </a:extLst>
          </p:cNvPr>
          <p:cNvSpPr txBox="1"/>
          <p:nvPr/>
        </p:nvSpPr>
        <p:spPr>
          <a:xfrm>
            <a:off x="9322441" y="478810"/>
            <a:ext cx="3077864" cy="461665"/>
          </a:xfrm>
          <a:prstGeom prst="rect">
            <a:avLst/>
          </a:prstGeom>
          <a:noFill/>
        </p:spPr>
        <p:txBody>
          <a:bodyPr wrap="square" rtlCol="0">
            <a:spAutoFit/>
          </a:bodyPr>
          <a:lstStyle/>
          <a:p>
            <a:r>
              <a:rPr lang="en-US" sz="2400" dirty="0">
                <a:solidFill>
                  <a:schemeClr val="bg1"/>
                </a:solidFill>
              </a:rPr>
              <a:t>YMI Needs Analysis</a:t>
            </a:r>
          </a:p>
        </p:txBody>
      </p:sp>
      <p:sp>
        <p:nvSpPr>
          <p:cNvPr id="2" name="Slide Number Placeholder 1">
            <a:extLst>
              <a:ext uri="{FF2B5EF4-FFF2-40B4-BE49-F238E27FC236}">
                <a16:creationId xmlns:a16="http://schemas.microsoft.com/office/drawing/2014/main" id="{57E45722-7259-4E1A-B77E-53A9FBAB17B0}"/>
              </a:ext>
            </a:extLst>
          </p:cNvPr>
          <p:cNvSpPr>
            <a:spLocks noGrp="1"/>
          </p:cNvSpPr>
          <p:nvPr>
            <p:ph type="sldNum" sz="quarter" idx="12"/>
          </p:nvPr>
        </p:nvSpPr>
        <p:spPr/>
        <p:txBody>
          <a:bodyPr/>
          <a:lstStyle/>
          <a:p>
            <a:r>
              <a:rPr lang="en-US" dirty="0"/>
              <a:t>Slide|</a:t>
            </a:r>
            <a:fld id="{D77904AE-D834-4AD6-89F9-4C034696A1F7}" type="slidenum">
              <a:rPr lang="en-US" smtClean="0"/>
              <a:t>9</a:t>
            </a:fld>
            <a:endParaRPr lang="en-US" dirty="0"/>
          </a:p>
        </p:txBody>
      </p:sp>
      <p:pic>
        <p:nvPicPr>
          <p:cNvPr id="11" name="Picture 10" descr="A close up of a logo&#10;&#10;Description automatically generated">
            <a:extLst>
              <a:ext uri="{FF2B5EF4-FFF2-40B4-BE49-F238E27FC236}">
                <a16:creationId xmlns:a16="http://schemas.microsoft.com/office/drawing/2014/main" id="{4D7FB948-4698-452C-A3B5-602B204F21EF}"/>
              </a:ext>
            </a:extLst>
          </p:cNvPr>
          <p:cNvPicPr>
            <a:picLocks noChangeAspect="1"/>
          </p:cNvPicPr>
          <p:nvPr/>
        </p:nvPicPr>
        <p:blipFill rotWithShape="1">
          <a:blip r:embed="rId2">
            <a:extLst>
              <a:ext uri="{28A0092B-C50C-407E-A947-70E740481C1C}">
                <a14:useLocalDpi xmlns:a14="http://schemas.microsoft.com/office/drawing/2010/main" val="0"/>
              </a:ext>
            </a:extLst>
          </a:blip>
          <a:srcRect l="15313" t="16414" r="10729" b="14738"/>
          <a:stretch/>
        </p:blipFill>
        <p:spPr>
          <a:xfrm>
            <a:off x="10469366" y="5501230"/>
            <a:ext cx="1017545" cy="855120"/>
          </a:xfrm>
          <a:prstGeom prst="rect">
            <a:avLst/>
          </a:prstGeom>
        </p:spPr>
      </p:pic>
      <p:sp>
        <p:nvSpPr>
          <p:cNvPr id="12" name="TextBox 11">
            <a:extLst>
              <a:ext uri="{FF2B5EF4-FFF2-40B4-BE49-F238E27FC236}">
                <a16:creationId xmlns:a16="http://schemas.microsoft.com/office/drawing/2014/main" id="{48E40A9B-D9BC-4200-AC61-5154506D24D9}"/>
              </a:ext>
            </a:extLst>
          </p:cNvPr>
          <p:cNvSpPr txBox="1"/>
          <p:nvPr/>
        </p:nvSpPr>
        <p:spPr>
          <a:xfrm>
            <a:off x="295666" y="328110"/>
            <a:ext cx="5433621" cy="707886"/>
          </a:xfrm>
          <a:prstGeom prst="rect">
            <a:avLst/>
          </a:prstGeom>
          <a:noFill/>
        </p:spPr>
        <p:txBody>
          <a:bodyPr wrap="square" rtlCol="0">
            <a:spAutoFit/>
          </a:bodyPr>
          <a:lstStyle/>
          <a:p>
            <a:r>
              <a:rPr lang="en-US" sz="4000" dirty="0">
                <a:solidFill>
                  <a:schemeClr val="bg1"/>
                </a:solidFill>
              </a:rPr>
              <a:t>RECOMMENDATIONS</a:t>
            </a:r>
          </a:p>
        </p:txBody>
      </p:sp>
    </p:spTree>
    <p:extLst>
      <p:ext uri="{BB962C8B-B14F-4D97-AF65-F5344CB8AC3E}">
        <p14:creationId xmlns:p14="http://schemas.microsoft.com/office/powerpoint/2010/main" val="29173929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3885</TotalTime>
  <Words>1124</Words>
  <Application>Microsoft Office PowerPoint</Application>
  <PresentationFormat>Widescreen</PresentationFormat>
  <Paragraphs>138</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Smith</dc:creator>
  <cp:lastModifiedBy>Linda Smith</cp:lastModifiedBy>
  <cp:revision>14</cp:revision>
  <dcterms:created xsi:type="dcterms:W3CDTF">2019-11-17T11:18:32Z</dcterms:created>
  <dcterms:modified xsi:type="dcterms:W3CDTF">2019-11-26T23:18:52Z</dcterms:modified>
</cp:coreProperties>
</file>